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64" r:id="rId4"/>
    <p:sldId id="277" r:id="rId5"/>
    <p:sldId id="273" r:id="rId6"/>
    <p:sldId id="272" r:id="rId7"/>
    <p:sldId id="263" r:id="rId8"/>
    <p:sldId id="265" r:id="rId9"/>
    <p:sldId id="267" r:id="rId10"/>
    <p:sldId id="268" r:id="rId11"/>
    <p:sldId id="259" r:id="rId12"/>
    <p:sldId id="266" r:id="rId13"/>
    <p:sldId id="260" r:id="rId14"/>
    <p:sldId id="261" r:id="rId15"/>
    <p:sldId id="275" r:id="rId16"/>
    <p:sldId id="276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2A72E1-41B8-4625-8B7C-74C30B89A3D2}" type="datetimeFigureOut">
              <a:rPr lang="en-US"/>
              <a:pPr>
                <a:defRPr/>
              </a:pPr>
              <a:t>24/06/2015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q-A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q-A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016EBC-43C9-4C87-AFE6-5046CD298624}" type="slidenum">
              <a:rPr lang="sq-AL"/>
              <a:pPr>
                <a:defRPr/>
              </a:pPr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B466D-0CD8-4F76-8757-A22A89580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4507-E1B7-4630-AB51-A8DF7C74F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DA85-9C3C-402F-B02A-391844B0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88A8BC-B5BC-40A4-951A-09128CEF5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167D1-7428-46F3-B959-7EBD200BF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8EC1-05AD-4DC9-B6C3-E026A90F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2E7F-08E9-4824-8A49-488C54157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F7B721-53B0-413E-8697-5902B1AA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F12F-2BF3-4CBE-96D6-94C3D67C9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5225C8-279D-48F7-B42C-5C32C70E7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20/9/2014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2FAE00-50E6-4B9F-93E3-7BCF86C1D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2nd International Pharmaceutical Conference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77AEC4-E056-43B8-9A80-5191D34E7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Evaluation of typical and atypical antipsychotic use in Albania during 2008-2012: preliminary results</a:t>
            </a:r>
            <a:br>
              <a:rPr lang="en-US" dirty="0" smtClean="0"/>
            </a:br>
            <a:endParaRPr lang="sq-AL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u="sng" smtClean="0"/>
              <a:t>Elda Hoxha</a:t>
            </a:r>
            <a:r>
              <a:rPr lang="en-US" u="sng" baseline="30000" smtClean="0"/>
              <a:t> </a:t>
            </a:r>
            <a:r>
              <a:rPr lang="en-US" smtClean="0"/>
              <a:t>,PhD student </a:t>
            </a:r>
          </a:p>
          <a:p>
            <a:r>
              <a:rPr lang="en-US" smtClean="0"/>
              <a:t>Prof. As. Vilma Papajani </a:t>
            </a:r>
          </a:p>
          <a:p>
            <a:r>
              <a:rPr lang="en-US" smtClean="0"/>
              <a:t>Dr. Enkelejda Goci</a:t>
            </a:r>
          </a:p>
          <a:p>
            <a:endParaRPr lang="sq-AL" smtClean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295400" y="457200"/>
            <a:ext cx="665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entury Schoolbook" pitchFamily="18" charset="0"/>
              </a:rPr>
              <a:t>2</a:t>
            </a:r>
            <a:r>
              <a:rPr lang="en-US" baseline="30000">
                <a:latin typeface="Century Schoolbook" pitchFamily="18" charset="0"/>
              </a:rPr>
              <a:t>nd</a:t>
            </a:r>
            <a:r>
              <a:rPr lang="en-US">
                <a:latin typeface="Century Schoolbook" pitchFamily="18" charset="0"/>
              </a:rPr>
              <a:t> International Pharmaceutical Conference, 19-21 September, 2014</a:t>
            </a:r>
            <a:endParaRPr lang="sq-AL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of Typical, Atypical Antipsychotics and Lithium during ‘08-’12</a:t>
            </a:r>
            <a:endParaRPr lang="sq-AL" dirty="0"/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presentationml/2006/ole">
            <p:oleObj spid="_x0000_s17411" r:id="rId3" imgW="7468247" imgH="4871126" progId="Excel.Chart.8">
              <p:embed/>
            </p:oleObj>
          </a:graphicData>
        </a:graphic>
      </p:graphicFrame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61A8C2-5E72-4FF8-8FD7-FB71436B75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1741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Annual percentages of typical, atypical antipsychotics and lithium use during ‘08-’12</a:t>
            </a:r>
            <a:endParaRPr lang="sq-AL" dirty="0"/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53400" cy="4873625"/>
        </p:xfrm>
        <a:graphic>
          <a:graphicData uri="http://schemas.openxmlformats.org/presentationml/2006/ole">
            <p:oleObj spid="_x0000_s18435" r:id="rId3" imgW="8157155" imgH="4871126" progId="Excel.Chart.8">
              <p:embed/>
            </p:oleObj>
          </a:graphicData>
        </a:graphic>
      </p:graphicFrame>
      <p:sp>
        <p:nvSpPr>
          <p:cNvPr id="1843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F9F013-B1DC-4C9C-B77D-7099EA644B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of each individual antipsychotic during ‘08-’12</a:t>
            </a:r>
            <a:endParaRPr lang="sq-AL" dirty="0"/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876800"/>
        </p:xfrm>
        <a:graphic>
          <a:graphicData uri="http://schemas.openxmlformats.org/presentationml/2006/ole">
            <p:oleObj spid="_x0000_s19459" r:id="rId3" imgW="8230313" imgH="4877223" progId="Excel.Chart.8">
              <p:embed/>
            </p:oleObj>
          </a:graphicData>
        </a:graphic>
      </p:graphicFrame>
      <p:sp>
        <p:nvSpPr>
          <p:cNvPr id="19460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27F48-1C71-4F4D-9492-547B5F28F8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Trends of individual antipsychotic percentages used annually during ‘08-’12</a:t>
            </a:r>
            <a:endParaRPr lang="sq-AL" dirty="0"/>
          </a:p>
        </p:txBody>
      </p:sp>
      <p:graphicFrame>
        <p:nvGraphicFramePr>
          <p:cNvPr id="20483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4873625"/>
        </p:xfrm>
        <a:graphic>
          <a:graphicData uri="http://schemas.openxmlformats.org/presentationml/2006/ole">
            <p:oleObj spid="_x0000_s20483" r:id="rId3" imgW="8687553" imgH="4871126" progId="Excel.Chart.8">
              <p:embed/>
            </p:oleObj>
          </a:graphicData>
        </a:graphic>
      </p:graphicFrame>
      <p:sp>
        <p:nvSpPr>
          <p:cNvPr id="2048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43AB77-915C-483C-87D8-30F66A5E0E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20486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3124200" y="6356350"/>
            <a:ext cx="3505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Results</a:t>
            </a:r>
            <a:endParaRPr lang="sq-AL" dirty="0"/>
          </a:p>
        </p:txBody>
      </p:sp>
      <p:sp>
        <p:nvSpPr>
          <p:cNvPr id="21507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In 5 years:</a:t>
            </a:r>
          </a:p>
          <a:p>
            <a:pPr lvl="1"/>
            <a:r>
              <a:rPr lang="en-US" smtClean="0"/>
              <a:t>Overall antipsychotic use increased by 55.3 %</a:t>
            </a:r>
          </a:p>
          <a:p>
            <a:pPr lvl="1"/>
            <a:r>
              <a:rPr lang="en-US" smtClean="0"/>
              <a:t>Atypical antipsychotic use increased by 90%</a:t>
            </a:r>
          </a:p>
          <a:p>
            <a:pPr lvl="1"/>
            <a:r>
              <a:rPr lang="en-US" smtClean="0"/>
              <a:t> while typical AP use increased by 21%</a:t>
            </a:r>
          </a:p>
          <a:p>
            <a:pPr lvl="1"/>
            <a:r>
              <a:rPr lang="en-US" smtClean="0"/>
              <a:t>Lithium use increased by 37% </a:t>
            </a:r>
          </a:p>
          <a:p>
            <a:r>
              <a:rPr lang="en-US" smtClean="0"/>
              <a:t>In 2008, atypicals accounted for 48% of all antipsychotics used, whereas in 2012 for 59% .</a:t>
            </a:r>
          </a:p>
          <a:p>
            <a:r>
              <a:rPr lang="en-US" smtClean="0"/>
              <a:t>The most commonly used antipsychotics were haloperidol and risperidone . </a:t>
            </a:r>
          </a:p>
          <a:p>
            <a:r>
              <a:rPr lang="en-US" smtClean="0"/>
              <a:t>Olanzapine had the greatest growth of use: a 363% increase in 5 years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sq-AL" smtClean="0"/>
          </a:p>
        </p:txBody>
      </p:sp>
      <p:sp>
        <p:nvSpPr>
          <p:cNvPr id="21508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21509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379D5D-4CC8-4816-AC12-D9858A3BA6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21510" name="Footer Placeholder 8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 </a:t>
            </a:r>
            <a:endParaRPr lang="sq-AL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There is a dramatic increase in the overall amount of antipschotic use during the 5-year period</a:t>
            </a:r>
          </a:p>
          <a:p>
            <a:r>
              <a:rPr lang="en-US" smtClean="0"/>
              <a:t>Atypical APs used almost have doubled their numbers, while typical AP use has increased, but with a slower rate</a:t>
            </a:r>
          </a:p>
          <a:p>
            <a:r>
              <a:rPr lang="en-US" smtClean="0"/>
              <a:t>Risperidone and haloperidol were constantly the most used drugs, while olanzapine use almost quadripled, thus becoming the third most commonly used AP in 2012</a:t>
            </a:r>
          </a:p>
          <a:p>
            <a:endParaRPr 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936F39-111F-45A0-A833-E1128966D8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2253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 </a:t>
            </a:r>
            <a:endParaRPr lang="sq-AL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5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Stern TA et al. Massachusetts Handbook of general hospital psychiatry,  6</a:t>
            </a:r>
            <a:r>
              <a:rPr lang="en-US" baseline="30000" dirty="0" smtClean="0"/>
              <a:t>th</a:t>
            </a:r>
            <a:r>
              <a:rPr lang="en-US" dirty="0" smtClean="0"/>
              <a:t> ed. (2010) p119-132. Saunders Elsevier, PA, USA.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q-AL" dirty="0" smtClean="0"/>
              <a:t>Gill D. </a:t>
            </a:r>
            <a:r>
              <a:rPr lang="en-US" dirty="0" smtClean="0"/>
              <a:t>Hughes’ outline of modern psychiatry 5th ed. (2007) p41-67.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Markowitz, J.S., Brown, C.S., &amp; Moore, T.R. (1999) Atypical antipsychotics Part I: Pharmacology, pharmacokinetics, and efficacy. Ann </a:t>
            </a:r>
            <a:r>
              <a:rPr lang="en-US" dirty="0" err="1" smtClean="0"/>
              <a:t>Pharmacother</a:t>
            </a:r>
            <a:r>
              <a:rPr lang="en-US" dirty="0" smtClean="0"/>
              <a:t>, 33(1), 73-85.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Kane, J.M. (1989). The current status of </a:t>
            </a:r>
            <a:r>
              <a:rPr lang="en-US" dirty="0" err="1" smtClean="0"/>
              <a:t>neuroleptic</a:t>
            </a:r>
            <a:r>
              <a:rPr lang="en-US" dirty="0" smtClean="0"/>
              <a:t> therapy. In: De Oliveira, I.R., &amp; </a:t>
            </a:r>
            <a:r>
              <a:rPr lang="en-US" dirty="0" err="1" smtClean="0"/>
              <a:t>Juruena</a:t>
            </a:r>
            <a:r>
              <a:rPr lang="en-US" dirty="0" smtClean="0"/>
              <a:t>, M.F. (2006). Treatment of psychosis: 30 years of progress.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Pharm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, 31(6), 523-534.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ISKSH. </a:t>
            </a:r>
            <a:r>
              <a:rPr lang="en-US" dirty="0" err="1" smtClean="0"/>
              <a:t>Lista</a:t>
            </a:r>
            <a:r>
              <a:rPr lang="en-US" dirty="0" smtClean="0"/>
              <a:t> e </a:t>
            </a:r>
            <a:r>
              <a:rPr lang="en-US" dirty="0" err="1" smtClean="0"/>
              <a:t>barnave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rimbursuara</a:t>
            </a:r>
            <a:r>
              <a:rPr lang="en-US" dirty="0" smtClean="0"/>
              <a:t>, 2008-2012.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Grunder</a:t>
            </a:r>
            <a:r>
              <a:rPr lang="en-US" dirty="0" smtClean="0"/>
              <a:t> G, </a:t>
            </a:r>
            <a:r>
              <a:rPr lang="en-US" dirty="0" err="1" smtClean="0"/>
              <a:t>Hippius</a:t>
            </a:r>
            <a:r>
              <a:rPr lang="en-US" dirty="0" smtClean="0"/>
              <a:t> H and </a:t>
            </a:r>
            <a:r>
              <a:rPr lang="en-US" dirty="0" err="1" smtClean="0"/>
              <a:t>Carlsson</a:t>
            </a:r>
            <a:r>
              <a:rPr lang="en-US" dirty="0" smtClean="0"/>
              <a:t> A. (2009). The </a:t>
            </a:r>
            <a:r>
              <a:rPr lang="en-US" dirty="0" err="1" smtClean="0"/>
              <a:t>atypicality</a:t>
            </a:r>
            <a:r>
              <a:rPr lang="en-US" dirty="0" smtClean="0"/>
              <a:t> of antipsychotics: a concept re-</a:t>
            </a:r>
            <a:r>
              <a:rPr lang="en-US" dirty="0" err="1" smtClean="0"/>
              <a:t>examinded</a:t>
            </a:r>
            <a:r>
              <a:rPr lang="en-US" dirty="0" smtClean="0"/>
              <a:t> and red-defined. Nature reviews/ Drug discovery, 8, 196-201.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Nord M and </a:t>
            </a:r>
            <a:r>
              <a:rPr lang="en-US" dirty="0" err="1" smtClean="0"/>
              <a:t>Farde</a:t>
            </a:r>
            <a:r>
              <a:rPr lang="en-US" dirty="0" smtClean="0"/>
              <a:t> L. (2011). Antipsychotic occupancy of dopamine receptors in schizophrenia. CNS Neuroscience &amp; Therapeutics, 17, 97-103.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a-DK" dirty="0" smtClean="0"/>
              <a:t>De Oliveira, I.R., Juruena, M.F. (2006). </a:t>
            </a:r>
            <a:r>
              <a:rPr lang="en-US" dirty="0" smtClean="0"/>
              <a:t>Treatment of psychosis: 30 years of progress.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Pharm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, 31(6), 523-534.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Schatzberg</a:t>
            </a:r>
            <a:r>
              <a:rPr lang="en-US" dirty="0" smtClean="0"/>
              <a:t> AF, Cole JO, De Battista C. Chapter 4, Antipsychotic drugs. In Manual of Clinical Psychopharmacology, 7 ed. (2011). American Psychiatric Publishing.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Verdoux</a:t>
            </a:r>
            <a:r>
              <a:rPr lang="en-US" dirty="0" smtClean="0"/>
              <a:t> H, </a:t>
            </a:r>
            <a:r>
              <a:rPr lang="en-US" dirty="0" err="1" smtClean="0"/>
              <a:t>Tournier</a:t>
            </a:r>
            <a:r>
              <a:rPr lang="en-US" dirty="0" smtClean="0"/>
              <a:t> M, </a:t>
            </a:r>
            <a:r>
              <a:rPr lang="en-US" dirty="0" err="1" smtClean="0"/>
              <a:t>Bégaud</a:t>
            </a:r>
            <a:r>
              <a:rPr lang="en-US" dirty="0" smtClean="0"/>
              <a:t> B. Antipsychotic prescribing trends: a review of </a:t>
            </a:r>
            <a:r>
              <a:rPr lang="en-US" dirty="0" err="1" smtClean="0"/>
              <a:t>pharmaco</a:t>
            </a:r>
            <a:r>
              <a:rPr lang="en-US" dirty="0" smtClean="0"/>
              <a:t>-epidemiological studies. </a:t>
            </a:r>
            <a:r>
              <a:rPr lang="en-US" dirty="0" err="1" smtClean="0"/>
              <a:t>Acta</a:t>
            </a:r>
            <a:r>
              <a:rPr lang="en-US" dirty="0" smtClean="0"/>
              <a:t> </a:t>
            </a:r>
            <a:r>
              <a:rPr lang="en-US" dirty="0" err="1" smtClean="0"/>
              <a:t>Psychiatr</a:t>
            </a:r>
            <a:r>
              <a:rPr lang="en-US" dirty="0" smtClean="0"/>
              <a:t> Scand. (2010 ).121(1):4-10.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WHO. </a:t>
            </a:r>
            <a:r>
              <a:rPr lang="en-US" dirty="0" err="1" smtClean="0"/>
              <a:t>Guidedlines</a:t>
            </a:r>
            <a:r>
              <a:rPr lang="en-US" dirty="0" smtClean="0"/>
              <a:t> for ATC classification and DDD assignment. 2013. Retrieved from </a:t>
            </a:r>
            <a:r>
              <a:rPr lang="en-US" dirty="0" err="1" smtClean="0"/>
              <a:t>whoccno</a:t>
            </a:r>
            <a:r>
              <a:rPr lang="en-US" dirty="0" smtClean="0"/>
              <a:t>/</a:t>
            </a:r>
            <a:r>
              <a:rPr lang="en-US" dirty="0" err="1" smtClean="0"/>
              <a:t>filearchive</a:t>
            </a:r>
            <a:r>
              <a:rPr lang="en-US" dirty="0" smtClean="0"/>
              <a:t>/publication/1-2013guidelines.pdf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q-AL" dirty="0"/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D901C1-D963-4753-8A31-3B4A3158C9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faleminderit</a:t>
            </a:r>
            <a:r>
              <a:rPr lang="en-US" dirty="0" smtClean="0"/>
              <a:t>!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sq-AL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FF891C-6D6E-42E6-93BD-618A87E54B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Symptoms and Diseases Treated by Antipsychotics</a:t>
            </a:r>
            <a:endParaRPr lang="sq-AL" dirty="0"/>
          </a:p>
        </p:txBody>
      </p:sp>
      <p:sp>
        <p:nvSpPr>
          <p:cNvPr id="9219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9220" name="Footer Placeholder 8"/>
          <p:cNvSpPr>
            <a:spLocks noGrp="1"/>
          </p:cNvSpPr>
          <p:nvPr>
            <p:ph type="ftr" sz="quarter" idx="11"/>
          </p:nvPr>
        </p:nvSpPr>
        <p:spPr bwMode="auto">
          <a:xfrm>
            <a:off x="2590800" y="6356350"/>
            <a:ext cx="3429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  <p:sp>
        <p:nvSpPr>
          <p:cNvPr id="922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2ADBD1-D508-4B3C-816B-350D20C42C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Symptoms</a:t>
            </a:r>
            <a:r>
              <a:rPr lang="en-US" i="1" baseline="30000" dirty="0" smtClean="0"/>
              <a:t>1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Psychotic symptoms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Positive symptoms such as hallucinations, </a:t>
            </a:r>
            <a:r>
              <a:rPr lang="en-US" dirty="0" err="1" smtClean="0"/>
              <a:t>delusion,etc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Agitation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Distractibility, emotional instability, tension, etc.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Negative symptoms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lack of interest, social isolation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q-A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Diseases</a:t>
            </a:r>
            <a:r>
              <a:rPr lang="en-US" i="1" baseline="30000" dirty="0" smtClean="0"/>
              <a:t>2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Schizophrenia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Mania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Agitated, violent behavior with psychiatric disorder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Anxiety resistant to OTC treatment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Non-psychotic uses: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antiemetic and to potentiate analgesics and anesthetics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Typical Antipsychotics (APs)</a:t>
            </a:r>
            <a:endParaRPr lang="sq-AL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In literature APs are often categorized in two groups: typical and atypical APs</a:t>
            </a:r>
          </a:p>
          <a:p>
            <a:r>
              <a:rPr lang="en-US" smtClean="0"/>
              <a:t> Typical APs </a:t>
            </a:r>
          </a:p>
          <a:p>
            <a:pPr lvl="1"/>
            <a:r>
              <a:rPr lang="en-US" smtClean="0"/>
              <a:t>Available since 1950s</a:t>
            </a:r>
          </a:p>
          <a:p>
            <a:pPr lvl="1"/>
            <a:r>
              <a:rPr lang="en-US" smtClean="0"/>
              <a:t>Effective in reducing the positive symptoms of psychosis</a:t>
            </a:r>
          </a:p>
          <a:p>
            <a:pPr lvl="1"/>
            <a:r>
              <a:rPr lang="en-US" smtClean="0"/>
              <a:t>Little effect on negative  and cognitive symptoms</a:t>
            </a:r>
          </a:p>
          <a:p>
            <a:pPr lvl="1"/>
            <a:r>
              <a:rPr lang="en-US" smtClean="0"/>
              <a:t>Main side effects: Extrapyramidal symptoms (EPS), sedation</a:t>
            </a:r>
            <a:r>
              <a:rPr lang="en-US" baseline="30000" smtClean="0"/>
              <a:t>3,4</a:t>
            </a:r>
          </a:p>
          <a:p>
            <a:r>
              <a:rPr lang="en-US" smtClean="0"/>
              <a:t>Typical APs used recently in Albania:</a:t>
            </a:r>
            <a:r>
              <a:rPr lang="en-US" baseline="30000" smtClean="0"/>
              <a:t>5</a:t>
            </a:r>
            <a:r>
              <a:rPr lang="en-US" smtClean="0"/>
              <a:t> </a:t>
            </a:r>
            <a:r>
              <a:rPr lang="en-US" i="1" smtClean="0">
                <a:solidFill>
                  <a:srgbClr val="FF0000"/>
                </a:solidFill>
              </a:rPr>
              <a:t>Chorpromazine, Fluphenazine, Haloperidol, Levo-mepromazine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160653-D761-40A4-87D1-1D21D0B7E1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Atypical Antipsychotics</a:t>
            </a:r>
            <a:r>
              <a:rPr lang="en-US" baseline="30000" dirty="0" smtClean="0"/>
              <a:t>6,7,8</a:t>
            </a:r>
            <a:endParaRPr lang="sq-AL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Were first introduced in 1990s</a:t>
            </a:r>
          </a:p>
          <a:p>
            <a:r>
              <a:rPr lang="en-US" i="1" smtClean="0"/>
              <a:t>Clozapine</a:t>
            </a:r>
            <a:r>
              <a:rPr lang="en-US" smtClean="0"/>
              <a:t> was the first of the newer antipsychotics</a:t>
            </a:r>
          </a:p>
          <a:p>
            <a:r>
              <a:rPr lang="en-US" smtClean="0"/>
              <a:t>Other APs discovered later were </a:t>
            </a:r>
            <a:r>
              <a:rPr lang="en-US" i="1" smtClean="0"/>
              <a:t>risperidone, olanzapine, quetiapine, ziprasidone, aripiprazole</a:t>
            </a:r>
            <a:r>
              <a:rPr lang="en-US" smtClean="0"/>
              <a:t>, etc. </a:t>
            </a:r>
          </a:p>
          <a:p>
            <a:r>
              <a:rPr lang="en-US" smtClean="0"/>
              <a:t>They were called atypical APs because  of their ability to treat </a:t>
            </a:r>
            <a:r>
              <a:rPr lang="en-US" smtClean="0">
                <a:solidFill>
                  <a:srgbClr val="000000"/>
                </a:solidFill>
              </a:rPr>
              <a:t>negative and cognitive symptoms </a:t>
            </a:r>
            <a:r>
              <a:rPr lang="en-US" smtClean="0"/>
              <a:t>and their </a:t>
            </a:r>
            <a:r>
              <a:rPr lang="en-US" smtClean="0">
                <a:solidFill>
                  <a:srgbClr val="000000"/>
                </a:solidFill>
              </a:rPr>
              <a:t>fewer EPS and sedation side effects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75BB51-035E-4F12-806B-6AE827350D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Typical vs. Atypical APs</a:t>
            </a:r>
            <a:endParaRPr lang="sq-AL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Whether atypical antipsychotics are </a:t>
            </a:r>
            <a:r>
              <a:rPr lang="en-US" u="sng" smtClean="0">
                <a:solidFill>
                  <a:srgbClr val="000000"/>
                </a:solidFill>
              </a:rPr>
              <a:t>better </a:t>
            </a:r>
            <a:r>
              <a:rPr lang="en-US" smtClean="0">
                <a:solidFill>
                  <a:srgbClr val="000000"/>
                </a:solidFill>
              </a:rPr>
              <a:t>than typical antipsychotics, is still a matter of debate, because both groups have advantages and disatvantages of their own</a:t>
            </a:r>
          </a:p>
          <a:p>
            <a:r>
              <a:rPr lang="en-US" smtClean="0">
                <a:solidFill>
                  <a:srgbClr val="000000"/>
                </a:solidFill>
              </a:rPr>
              <a:t>Moreover, atypicals have differences in their therapeutic and side effects among themselves</a:t>
            </a:r>
          </a:p>
          <a:p>
            <a:r>
              <a:rPr lang="en-US" smtClean="0">
                <a:solidFill>
                  <a:srgbClr val="000000"/>
                </a:solidFill>
              </a:rPr>
              <a:t>Atypicals are more expensive drugs than typicals</a:t>
            </a:r>
            <a:r>
              <a:rPr lang="en-US" baseline="30000" smtClean="0">
                <a:solidFill>
                  <a:srgbClr val="000000"/>
                </a:solidFill>
              </a:rPr>
              <a:t>9</a:t>
            </a:r>
            <a:endParaRPr lang="en-US" baseline="30000" smtClean="0"/>
          </a:p>
          <a:p>
            <a:r>
              <a:rPr lang="en-US" smtClean="0"/>
              <a:t>Atypicals used in Albania:</a:t>
            </a:r>
            <a:r>
              <a:rPr lang="en-US" baseline="30000" smtClean="0"/>
              <a:t>5</a:t>
            </a:r>
            <a:r>
              <a:rPr lang="en-US" smtClean="0"/>
              <a:t> </a:t>
            </a:r>
            <a:r>
              <a:rPr lang="en-US" i="1" smtClean="0">
                <a:solidFill>
                  <a:srgbClr val="FF0000"/>
                </a:solidFill>
              </a:rPr>
              <a:t>Clozapine, Olanzapine, Risperidone </a:t>
            </a:r>
          </a:p>
          <a:p>
            <a:endParaRPr lang="sq-AL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F02A18-0B2E-4E69-B76A-686C988DA0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Antipsychotic prescribing/use trends studies</a:t>
            </a:r>
            <a:endParaRPr lang="sq-AL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According to one literature review on antipsychotic use in general populations worldwide, antipsychotic prescribing has increased since year 2000.</a:t>
            </a:r>
            <a:r>
              <a:rPr lang="en-US" baseline="30000" smtClean="0"/>
              <a:t> 10</a:t>
            </a:r>
            <a:endParaRPr lang="en-US" smtClean="0"/>
          </a:p>
          <a:p>
            <a:pPr lvl="1"/>
            <a:r>
              <a:rPr lang="en-US" smtClean="0"/>
              <a:t>The increase was mainly due to a sharp increase in atypical antipsychotic prescribing.</a:t>
            </a:r>
            <a:r>
              <a:rPr lang="en-US" baseline="30000" smtClean="0"/>
              <a:t>10</a:t>
            </a:r>
          </a:p>
          <a:p>
            <a:r>
              <a:rPr lang="en-US" smtClean="0"/>
              <a:t>There are limited data regarding antipsychotic use in Albania</a:t>
            </a:r>
          </a:p>
          <a:p>
            <a:r>
              <a:rPr lang="en-US" i="1" smtClean="0">
                <a:solidFill>
                  <a:srgbClr val="FF0000"/>
                </a:solidFill>
              </a:rPr>
              <a:t>This study aims at providing an insight of the trends of antipsychotic use in Albania</a:t>
            </a:r>
          </a:p>
          <a:p>
            <a:endParaRPr lang="sq-AL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CA8ABB-2334-4D20-864A-E14D00B240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Methods</a:t>
            </a:r>
            <a:endParaRPr lang="sq-AL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Data from National Compulsory Health Care Insurance Fund were used for the study.</a:t>
            </a:r>
          </a:p>
          <a:p>
            <a:r>
              <a:rPr lang="en-US" smtClean="0"/>
              <a:t>The Compulsory Healthcare Insurance Fund is a public entity which </a:t>
            </a:r>
          </a:p>
          <a:p>
            <a:pPr lvl="1"/>
            <a:r>
              <a:rPr lang="en-US" smtClean="0"/>
              <a:t>provides healthcare insurance to Albanian citizens</a:t>
            </a:r>
          </a:p>
          <a:p>
            <a:pPr lvl="1"/>
            <a:r>
              <a:rPr lang="en-US" smtClean="0"/>
              <a:t>keeps records on drugs purchased at community pharmacies by insured citizens </a:t>
            </a:r>
          </a:p>
          <a:p>
            <a:r>
              <a:rPr lang="en-US" smtClean="0"/>
              <a:t>Antipsychotic drug utilization data from 2008 to 2012 was selected </a:t>
            </a:r>
          </a:p>
          <a:p>
            <a:r>
              <a:rPr lang="en-US" smtClean="0"/>
              <a:t>Data were analyzed with SAS statistical software package, version 9.1.</a:t>
            </a:r>
          </a:p>
          <a:p>
            <a:endParaRPr lang="sq-AL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26203-45D6-4645-A49C-6F377E48BA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Definitions </a:t>
            </a:r>
            <a:endParaRPr lang="sq-AL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Antipsychotics were defined by their ATC (Anatomical-Therapeutic-Chemical) code</a:t>
            </a:r>
          </a:p>
          <a:p>
            <a:r>
              <a:rPr lang="en-US" smtClean="0"/>
              <a:t>ATC code  for antipsychotics =</a:t>
            </a:r>
            <a:r>
              <a:rPr lang="en-US" i="1" smtClean="0"/>
              <a:t>‘N05A’ </a:t>
            </a:r>
            <a:r>
              <a:rPr lang="en-US" i="1" baseline="30000" smtClean="0"/>
              <a:t>11</a:t>
            </a:r>
            <a:endParaRPr lang="en-US" baseline="30000" smtClean="0"/>
          </a:p>
          <a:p>
            <a:r>
              <a:rPr lang="en-US" smtClean="0"/>
              <a:t> Antipsychotics covered by the Compulsory Healthcare Insurance Fund during 2008-2012 were: </a:t>
            </a:r>
            <a:r>
              <a:rPr lang="en-US" i="1" smtClean="0">
                <a:solidFill>
                  <a:srgbClr val="FF0000"/>
                </a:solidFill>
              </a:rPr>
              <a:t>Chorpromazine, Fluphenazine, Haloperidol, Levomepromazine, Clozapine, Olanzapine, Risperido-ne and Lithium </a:t>
            </a:r>
          </a:p>
          <a:p>
            <a:pPr lvl="1"/>
            <a:r>
              <a:rPr lang="en-US" smtClean="0"/>
              <a:t>WHO ATC classification system categorizes Lithium as antipsychotic drug</a:t>
            </a:r>
          </a:p>
          <a:p>
            <a:endParaRPr lang="sq-AL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FD6E35-46C3-47E7-A00B-21BC2C36CB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Number of antipsychotics used during 2008-2012</a:t>
            </a:r>
            <a:endParaRPr lang="sq-AL" dirty="0"/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presentationml/2006/ole">
            <p:oleObj spid="_x0000_s16387" r:id="rId3" imgW="7468247" imgH="4871126" progId="Excel.Chart.8">
              <p:embed/>
            </p:oleObj>
          </a:graphicData>
        </a:graphic>
      </p:graphicFrame>
      <p:sp>
        <p:nvSpPr>
          <p:cNvPr id="1638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20/9/2014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120A1A-2DB1-40E5-BDE6-1CE0DFA590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1639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2nd International Pharmaceutical Conference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3178</TotalTime>
  <Words>1048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Century Schoolbook</vt:lpstr>
      <vt:lpstr>Arial</vt:lpstr>
      <vt:lpstr>Wingdings</vt:lpstr>
      <vt:lpstr>Wingdings 2</vt:lpstr>
      <vt:lpstr>Calibri</vt:lpstr>
      <vt:lpstr>Oriel</vt:lpstr>
      <vt:lpstr>Microsoft Office Excel Chart</vt:lpstr>
      <vt:lpstr>Evaluation of typical and atypical antipsychotic use in Albania during 2008-2012: preliminary results </vt:lpstr>
      <vt:lpstr>Symptoms and Diseases Treated by Antipsychotics</vt:lpstr>
      <vt:lpstr>Typical Antipsychotics (APs)</vt:lpstr>
      <vt:lpstr>Atypical Antipsychotics6,7,8</vt:lpstr>
      <vt:lpstr>Typical vs. Atypical APs</vt:lpstr>
      <vt:lpstr>Antipsychotic prescribing/use trends studies</vt:lpstr>
      <vt:lpstr>Methods</vt:lpstr>
      <vt:lpstr>Definitions </vt:lpstr>
      <vt:lpstr>Number of antipsychotics used during 2008-2012</vt:lpstr>
      <vt:lpstr>Use of Typical, Atypical Antipsychotics and Lithium during ‘08-’12</vt:lpstr>
      <vt:lpstr>Annual percentages of typical, atypical antipsychotics and lithium use during ‘08-’12</vt:lpstr>
      <vt:lpstr>Use of each individual antipsychotic during ‘08-’12</vt:lpstr>
      <vt:lpstr>Trends of individual antipsychotic percentages used annually during ‘08-’12</vt:lpstr>
      <vt:lpstr>Results</vt:lpstr>
      <vt:lpstr>Conclusion </vt:lpstr>
      <vt:lpstr>References </vt:lpstr>
      <vt:lpstr> faleminderit!   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typical and atypical antipsychotic use in Albania during 2008-2012: preliminary results</dc:title>
  <dc:creator>Elda Hoxha</dc:creator>
  <cp:lastModifiedBy>Elda Hoxha</cp:lastModifiedBy>
  <cp:revision>21</cp:revision>
  <dcterms:created xsi:type="dcterms:W3CDTF">2006-08-16T00:00:00Z</dcterms:created>
  <dcterms:modified xsi:type="dcterms:W3CDTF">2015-06-24T07:26:43Z</dcterms:modified>
</cp:coreProperties>
</file>