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984" r:id="rId1"/>
  </p:sldMasterIdLst>
  <p:notesMasterIdLst>
    <p:notesMasterId r:id="rId25"/>
  </p:notesMasterIdLst>
  <p:sldIdLst>
    <p:sldId id="256" r:id="rId2"/>
    <p:sldId id="405" r:id="rId3"/>
    <p:sldId id="257" r:id="rId4"/>
    <p:sldId id="258" r:id="rId5"/>
    <p:sldId id="406" r:id="rId6"/>
    <p:sldId id="399" r:id="rId7"/>
    <p:sldId id="404" r:id="rId8"/>
    <p:sldId id="403" r:id="rId9"/>
    <p:sldId id="264" r:id="rId10"/>
    <p:sldId id="265" r:id="rId11"/>
    <p:sldId id="260" r:id="rId12"/>
    <p:sldId id="266" r:id="rId13"/>
    <p:sldId id="261" r:id="rId14"/>
    <p:sldId id="259" r:id="rId15"/>
    <p:sldId id="271" r:id="rId16"/>
    <p:sldId id="272" r:id="rId17"/>
    <p:sldId id="273" r:id="rId18"/>
    <p:sldId id="308" r:id="rId19"/>
    <p:sldId id="310" r:id="rId20"/>
    <p:sldId id="383" r:id="rId21"/>
    <p:sldId id="402" r:id="rId22"/>
    <p:sldId id="401" r:id="rId23"/>
    <p:sldId id="39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24" autoAdjust="0"/>
  </p:normalViewPr>
  <p:slideViewPr>
    <p:cSldViewPr>
      <p:cViewPr>
        <p:scale>
          <a:sx n="80" d="100"/>
          <a:sy n="80" d="100"/>
        </p:scale>
        <p:origin x="-90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TFORMINE\eva\validimi%20i%20kolones%20se%20fundit\Metformine-urine-validati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TFORMINE\eva\validimi%20i%20kolones%20se%20fundit\Metformine-urine-validation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7729658792663E-2"/>
          <c:y val="7.4548702245552684E-2"/>
          <c:w val="0.87991447944006995"/>
          <c:h val="0.832619568387284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919097011911973"/>
                  <c:y val="-6.9003471340276148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xVal>
            <c:numRef>
              <c:f>'16.07.2014'!$B$3:$B$8</c:f>
              <c:numCache>
                <c:formatCode>General</c:formatCode>
                <c:ptCount val="6"/>
                <c:pt idx="0">
                  <c:v>6.2500000000000069E-2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'16.07.2014'!$E$3:$E$8</c:f>
              <c:numCache>
                <c:formatCode>General</c:formatCode>
                <c:ptCount val="6"/>
                <c:pt idx="0">
                  <c:v>0.99</c:v>
                </c:pt>
                <c:pt idx="1">
                  <c:v>2</c:v>
                </c:pt>
                <c:pt idx="2">
                  <c:v>4.05</c:v>
                </c:pt>
                <c:pt idx="3">
                  <c:v>8.3500000000000068</c:v>
                </c:pt>
                <c:pt idx="4">
                  <c:v>16.75</c:v>
                </c:pt>
                <c:pt idx="5">
                  <c:v>34.5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97600"/>
        <c:axId val="73099136"/>
      </c:scatterChart>
      <c:valAx>
        <c:axId val="7309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099136"/>
        <c:crosses val="autoZero"/>
        <c:crossBetween val="midCat"/>
      </c:valAx>
      <c:valAx>
        <c:axId val="7309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097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14480265438521E-2"/>
          <c:y val="0.11826930724568537"/>
          <c:w val="0.87991447944006995"/>
          <c:h val="0.7659924062890217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4484665111305557"/>
                  <c:y val="-4.3198836613696119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trendlineLbl>
          </c:trendline>
          <c:xVal>
            <c:numRef>
              <c:f>'13.07.2014'!$B$3:$B$8</c:f>
              <c:numCache>
                <c:formatCode>General</c:formatCode>
                <c:ptCount val="6"/>
                <c:pt idx="0">
                  <c:v>6.25E-2</c:v>
                </c:pt>
                <c:pt idx="1">
                  <c:v>0.125</c:v>
                </c:pt>
                <c:pt idx="2">
                  <c:v>0.25</c:v>
                </c:pt>
                <c:pt idx="3">
                  <c:v>0.5</c:v>
                </c:pt>
                <c:pt idx="4">
                  <c:v>1</c:v>
                </c:pt>
                <c:pt idx="5">
                  <c:v>2</c:v>
                </c:pt>
              </c:numCache>
            </c:numRef>
          </c:xVal>
          <c:yVal>
            <c:numRef>
              <c:f>'13.07.2014'!$E$3:$E$8</c:f>
              <c:numCache>
                <c:formatCode>General</c:formatCode>
                <c:ptCount val="6"/>
                <c:pt idx="0">
                  <c:v>1</c:v>
                </c:pt>
                <c:pt idx="1">
                  <c:v>2.0499999999999998</c:v>
                </c:pt>
                <c:pt idx="2">
                  <c:v>4.0999999999999996</c:v>
                </c:pt>
                <c:pt idx="3">
                  <c:v>8.25</c:v>
                </c:pt>
                <c:pt idx="4">
                  <c:v>16.55</c:v>
                </c:pt>
                <c:pt idx="5">
                  <c:v>33.450000000000003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119616"/>
        <c:axId val="73121152"/>
      </c:scatterChart>
      <c:valAx>
        <c:axId val="7311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121152"/>
        <c:crosses val="autoZero"/>
        <c:crossBetween val="midCat"/>
      </c:valAx>
      <c:valAx>
        <c:axId val="731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31196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39886165914654"/>
          <c:y val="4.8611111111111112E-2"/>
          <c:w val="0.7903890833090309"/>
          <c:h val="0.846460837132200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Sheet1!$X$5</c:f>
              <c:strCache>
                <c:ptCount val="1"/>
                <c:pt idx="0">
                  <c:v>Sasia-Cum</c:v>
                </c:pt>
              </c:strCache>
            </c:strRef>
          </c:tx>
          <c:xVal>
            <c:numRef>
              <c:f>Sheet1!$W$6:$W$12</c:f>
              <c:numCache>
                <c:formatCode>0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24</c:v>
                </c:pt>
              </c:numCache>
            </c:numRef>
          </c:xVal>
          <c:yVal>
            <c:numRef>
              <c:f>Sheet1!$X$6:$X$12</c:f>
              <c:numCache>
                <c:formatCode>0</c:formatCode>
                <c:ptCount val="7"/>
                <c:pt idx="0">
                  <c:v>0</c:v>
                </c:pt>
                <c:pt idx="1">
                  <c:v>75.333821321383581</c:v>
                </c:pt>
                <c:pt idx="2">
                  <c:v>173.63132810897878</c:v>
                </c:pt>
                <c:pt idx="3">
                  <c:v>242.31120393877276</c:v>
                </c:pt>
                <c:pt idx="4">
                  <c:v>288.52595931774295</c:v>
                </c:pt>
                <c:pt idx="5">
                  <c:v>324.22437040129194</c:v>
                </c:pt>
                <c:pt idx="6">
                  <c:v>345.24302517479583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25504"/>
        <c:axId val="69528192"/>
      </c:scatterChart>
      <c:valAx>
        <c:axId val="69525504"/>
        <c:scaling>
          <c:orientation val="minMax"/>
          <c:max val="2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dirty="0" err="1" smtClean="0"/>
                  <a:t>orë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8311609312724797"/>
              <c:y val="0.9159481627296588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gency FB"/>
                <a:ea typeface="Agency FB"/>
                <a:cs typeface="Agency FB"/>
              </a:defRPr>
            </a:pPr>
            <a:endParaRPr lang="en-US"/>
          </a:p>
        </c:txPr>
        <c:crossAx val="69528192"/>
        <c:crosses val="autoZero"/>
        <c:crossBetween val="midCat"/>
        <c:majorUnit val="4"/>
      </c:valAx>
      <c:valAx>
        <c:axId val="6952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b="1" dirty="0">
                    <a:latin typeface="+mn-lt"/>
                  </a:rPr>
                  <a:t>mg/h</a:t>
                </a:r>
              </a:p>
            </c:rich>
          </c:tx>
          <c:layout>
            <c:manualLayout>
              <c:xMode val="edge"/>
              <c:yMode val="edge"/>
              <c:x val="2.1834597064255858E-2"/>
              <c:y val="9.1093613298337706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gency FB" pitchFamily="34" charset="0"/>
              </a:defRPr>
            </a:pPr>
            <a:endParaRPr lang="en-US"/>
          </a:p>
        </c:txPr>
        <c:crossAx val="69525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47643263342082"/>
          <c:y val="4.8611111111111112E-2"/>
          <c:w val="0.77021380139982498"/>
          <c:h val="0.84110874654181744"/>
        </c:manualLayout>
      </c:layout>
      <c:scatterChart>
        <c:scatterStyle val="smoothMarker"/>
        <c:varyColors val="0"/>
        <c:ser>
          <c:idx val="0"/>
          <c:order val="0"/>
          <c:xVal>
            <c:numRef>
              <c:f>Sheet2!$C$23:$C$29</c:f>
              <c:numCache>
                <c:formatCode>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10</c:v>
                </c:pt>
                <c:pt idx="6">
                  <c:v>18</c:v>
                </c:pt>
              </c:numCache>
            </c:numRef>
          </c:xVal>
          <c:yVal>
            <c:numRef>
              <c:f>Sheet2!$D$23:$D$29</c:f>
              <c:numCache>
                <c:formatCode>0</c:formatCode>
                <c:ptCount val="7"/>
                <c:pt idx="0" formatCode="General">
                  <c:v>0</c:v>
                </c:pt>
                <c:pt idx="1">
                  <c:v>627.31947708852306</c:v>
                </c:pt>
                <c:pt idx="2">
                  <c:v>819.60825715296687</c:v>
                </c:pt>
                <c:pt idx="3">
                  <c:v>572.33229858161678</c:v>
                </c:pt>
                <c:pt idx="4">
                  <c:v>385.12296149141849</c:v>
                </c:pt>
                <c:pt idx="5">
                  <c:v>171.43975947208173</c:v>
                </c:pt>
                <c:pt idx="6">
                  <c:v>42.885133455353184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18688"/>
        <c:axId val="64488960"/>
      </c:scatterChart>
      <c:valAx>
        <c:axId val="4001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 err="1" smtClean="0"/>
                  <a:t>orë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0.80664594557259306"/>
              <c:y val="0.9296062992125984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488960"/>
        <c:crosses val="autoZero"/>
        <c:crossBetween val="midCat"/>
      </c:valAx>
      <c:valAx>
        <c:axId val="64488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100" b="1" dirty="0">
                    <a:latin typeface="+mn-lt"/>
                    <a:cs typeface="Times New Roman" pitchFamily="18" charset="0"/>
                  </a:rPr>
                  <a:t>µg/h</a:t>
                </a:r>
              </a:p>
            </c:rich>
          </c:tx>
          <c:layout>
            <c:manualLayout>
              <c:xMode val="edge"/>
              <c:yMode val="edge"/>
              <c:x val="1.1952157296127456E-2"/>
              <c:y val="5.865325955877138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0018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0.80665</cdr:x>
      <cdr:y>0.8996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2836" y="2133600"/>
          <a:ext cx="681414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0.01498</cdr:x>
      <cdr:y>0.21339</cdr:y>
    </cdr:from>
    <cdr:to>
      <cdr:x>0.11989</cdr:x>
      <cdr:y>0.36402</cdr:y>
    </cdr:to>
    <cdr:sp macro="" textlink="">
      <cdr:nvSpPr>
        <cdr:cNvPr id="5" name="TextBox 3"/>
        <cdr:cNvSpPr txBox="1"/>
      </cdr:nvSpPr>
      <cdr:spPr>
        <a:xfrm xmlns:a="http://schemas.openxmlformats.org/drawingml/2006/main">
          <a:off x="54791" y="410573"/>
          <a:ext cx="383719" cy="28982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0.01498</cdr:x>
      <cdr:y>0.02441</cdr:y>
    </cdr:from>
    <cdr:to>
      <cdr:x>0.11989</cdr:x>
      <cdr:y>0.17504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50800" y="55573"/>
          <a:ext cx="355723" cy="3429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0.01498</cdr:x>
      <cdr:y>0.02441</cdr:y>
    </cdr:from>
    <cdr:to>
      <cdr:x>0.11989</cdr:x>
      <cdr:y>0.17504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1640" y="78122"/>
          <a:ext cx="431683" cy="482076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</cdr:x>
      <cdr:y>0.0251</cdr:y>
    </cdr:from>
    <cdr:to>
      <cdr:x>0.11798</cdr:x>
      <cdr:y>0.23013</cdr:y>
    </cdr:to>
    <cdr:sp macro="" textlink="">
      <cdr:nvSpPr>
        <cdr:cNvPr id="8" name="Text Box 7"/>
        <cdr:cNvSpPr txBox="1"/>
      </cdr:nvSpPr>
      <cdr:spPr>
        <a:xfrm xmlns:a="http://schemas.openxmlformats.org/drawingml/2006/main">
          <a:off x="0" y="57150"/>
          <a:ext cx="400050" cy="466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0.90104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57599" y="2471738"/>
          <a:ext cx="914401" cy="271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0.63586</cdr:x>
      <cdr:y>0.89062</cdr:y>
    </cdr:from>
    <cdr:to>
      <cdr:x>0.75949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65697" y="1348822"/>
          <a:ext cx="284973" cy="165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0.00174</cdr:y>
    </cdr:from>
    <cdr:to>
      <cdr:x>0.10825</cdr:x>
      <cdr:y>0.12674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773"/>
          <a:ext cx="355723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A1D69-F4A2-465B-94E8-35AFBE7F9891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B0CAC-DB5B-479B-8B6C-466DF223B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9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410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Kurba</a:t>
            </a:r>
            <a:r>
              <a:rPr lang="en-US" dirty="0" smtClean="0"/>
              <a:t> 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kalibrimit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metformines</a:t>
            </a:r>
            <a:r>
              <a:rPr lang="en-US" baseline="0" dirty="0" smtClean="0"/>
              <a:t> ne urine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B0CAC-DB5B-479B-8B6C-466DF223BC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297AF-31C4-47AF-98EE-039FA0148A10}" type="datetimeFigureOut">
              <a:rPr lang="en-US" smtClean="0"/>
              <a:pPr/>
              <a:t>6/25/2015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6F040-B305-4281-B21E-EAAED6A2BF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1901641300122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ivya\Desktop\New folder\hplc templ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867400" cy="762000"/>
          </a:xfrm>
          <a:noFill/>
        </p:spPr>
        <p:txBody>
          <a:bodyPr>
            <a:noAutofit/>
          </a:bodyPr>
          <a:lstStyle/>
          <a:p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Broadway BT" pitchFamily="82" charset="0"/>
              </a:rPr>
              <a:t/>
            </a:r>
            <a:br>
              <a:rPr lang="en-US" sz="4000" b="1" dirty="0" smtClean="0">
                <a:latin typeface="Broadway BT" pitchFamily="82" charset="0"/>
              </a:rPr>
            </a:br>
            <a:r>
              <a:rPr lang="en-US" sz="4000" b="1" dirty="0" smtClean="0">
                <a:latin typeface="Arial Narrow" pitchFamily="34" charset="0"/>
              </a:rPr>
              <a:t>P</a:t>
            </a:r>
            <a:r>
              <a:rPr lang="en-US" sz="4000" b="1" dirty="0">
                <a:latin typeface="Arial Narrow" pitchFamily="34" charset="0"/>
                <a:cs typeface="Times New Roman"/>
              </a:rPr>
              <a:t>Ë</a:t>
            </a:r>
            <a:r>
              <a:rPr lang="en-US" sz="4000" b="1" dirty="0" smtClean="0">
                <a:latin typeface="Arial Narrow" pitchFamily="34" charset="0"/>
              </a:rPr>
              <a:t>RCAKTIMI I </a:t>
            </a:r>
            <a:br>
              <a:rPr lang="en-US" sz="4000" b="1" dirty="0" smtClean="0">
                <a:latin typeface="Arial Narrow" pitchFamily="34" charset="0"/>
              </a:rPr>
            </a:br>
            <a:r>
              <a:rPr lang="en-US" sz="4000" b="1" dirty="0" smtClean="0">
                <a:latin typeface="Arial Narrow" pitchFamily="34" charset="0"/>
              </a:rPr>
              <a:t>METFORMIN</a:t>
            </a:r>
            <a:r>
              <a:rPr lang="en-US" sz="4000" b="1" dirty="0">
                <a:latin typeface="Arial Narrow" pitchFamily="34" charset="0"/>
                <a:cs typeface="Times New Roman"/>
              </a:rPr>
              <a:t>Ë</a:t>
            </a:r>
            <a:r>
              <a:rPr lang="en-US" sz="4000" b="1" dirty="0" smtClean="0">
                <a:latin typeface="Arial Narrow" pitchFamily="34" charset="0"/>
              </a:rPr>
              <a:t>S N</a:t>
            </a:r>
            <a:r>
              <a:rPr lang="en-US" sz="4000" b="1" dirty="0">
                <a:latin typeface="Arial Narrow" pitchFamily="34" charset="0"/>
                <a:cs typeface="Times New Roman"/>
              </a:rPr>
              <a:t>Ë</a:t>
            </a:r>
            <a:r>
              <a:rPr lang="en-US" sz="4000" b="1" dirty="0" smtClean="0">
                <a:latin typeface="Arial Narrow" pitchFamily="34" charset="0"/>
              </a:rPr>
              <a:t> URIN</a:t>
            </a:r>
            <a:r>
              <a:rPr lang="en-US" sz="4000" b="1" dirty="0" smtClean="0">
                <a:latin typeface="Arial Narrow" pitchFamily="34" charset="0"/>
                <a:cs typeface="Times New Roman"/>
              </a:rPr>
              <a:t>Ë</a:t>
            </a:r>
            <a:br>
              <a:rPr lang="en-US" sz="4000" b="1" dirty="0" smtClean="0">
                <a:latin typeface="Arial Narrow" pitchFamily="34" charset="0"/>
                <a:cs typeface="Times New Roman"/>
              </a:rPr>
            </a:br>
            <a:r>
              <a:rPr lang="en-US" sz="1800" b="1" dirty="0" smtClean="0">
                <a:latin typeface="Arial Narrow" pitchFamily="34" charset="0"/>
                <a:cs typeface="Times New Roman"/>
              </a:rPr>
              <a:t>(</a:t>
            </a:r>
            <a:r>
              <a:rPr lang="en-US" sz="1800" b="1" dirty="0" err="1" smtClean="0">
                <a:latin typeface="Arial Narrow" pitchFamily="34" charset="0"/>
                <a:cs typeface="Times New Roman"/>
              </a:rPr>
              <a:t>nëpërmjet</a:t>
            </a:r>
            <a:r>
              <a:rPr lang="en-US" sz="1800" b="1" dirty="0" smtClean="0">
                <a:latin typeface="Arial Narrow" pitchFamily="34" charset="0"/>
                <a:cs typeface="Times New Roman"/>
              </a:rPr>
              <a:t> </a:t>
            </a:r>
            <a:r>
              <a:rPr lang="en-US" sz="1800" b="1" dirty="0" err="1" smtClean="0">
                <a:latin typeface="Arial Narrow" pitchFamily="34" charset="0"/>
                <a:cs typeface="Times New Roman"/>
              </a:rPr>
              <a:t>kromatografisë</a:t>
            </a:r>
            <a:r>
              <a:rPr lang="en-US" sz="1800" b="1" dirty="0" smtClean="0">
                <a:latin typeface="Arial Narrow" pitchFamily="34" charset="0"/>
                <a:cs typeface="Times New Roman"/>
              </a:rPr>
              <a:t> </a:t>
            </a:r>
            <a:r>
              <a:rPr lang="en-US" sz="1800" b="1" dirty="0" err="1" smtClean="0">
                <a:latin typeface="Arial Narrow" pitchFamily="34" charset="0"/>
                <a:cs typeface="Times New Roman"/>
              </a:rPr>
              <a:t>së</a:t>
            </a:r>
            <a:r>
              <a:rPr lang="en-US" sz="1800" b="1" dirty="0" smtClean="0">
                <a:latin typeface="Arial Narrow" pitchFamily="34" charset="0"/>
                <a:cs typeface="Times New Roman"/>
              </a:rPr>
              <a:t> </a:t>
            </a:r>
            <a:r>
              <a:rPr lang="en-US" sz="1800" b="1" dirty="0" err="1" smtClean="0">
                <a:latin typeface="Arial Narrow" pitchFamily="34" charset="0"/>
                <a:cs typeface="Times New Roman"/>
              </a:rPr>
              <a:t>lëngët</a:t>
            </a:r>
            <a:r>
              <a:rPr lang="en-US" sz="1800" b="1" dirty="0" smtClean="0">
                <a:latin typeface="Arial Narrow" pitchFamily="34" charset="0"/>
                <a:cs typeface="Times New Roman"/>
              </a:rPr>
              <a:t>)</a:t>
            </a:r>
            <a:endParaRPr lang="en-US" sz="1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823" y="212766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Eva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troja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leonard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deda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Gëzim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boçari</a:t>
            </a:r>
            <a:endParaRPr lang="en-US" b="1" i="1" cap="all" dirty="0" smtClean="0">
              <a:ln w="0"/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algn="ctr"/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Prizren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, </a:t>
            </a:r>
            <a:r>
              <a:rPr lang="en-US" b="1" i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shtator</a:t>
            </a:r>
            <a:r>
              <a:rPr lang="en-US" b="1" i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2014</a:t>
            </a:r>
            <a:endParaRPr lang="en-US" b="1" i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pic>
        <p:nvPicPr>
          <p:cNvPr id="2050" name="Picture 2" descr="G:\fotot e aparaturave ne lab\Agilent-HPLC-1200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04900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3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48106" y="228600"/>
            <a:ext cx="70958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Instrumentat</a:t>
            </a:r>
            <a:r>
              <a:rPr lang="en-US" sz="2800" b="1" dirty="0" smtClean="0">
                <a:latin typeface="Arial Narrow" pitchFamily="34" charset="0"/>
              </a:rPr>
              <a:t>/</a:t>
            </a:r>
            <a:r>
              <a:rPr lang="en-US" sz="2800" b="1" dirty="0" err="1" smtClean="0">
                <a:latin typeface="Arial Narrow" pitchFamily="34" charset="0"/>
              </a:rPr>
              <a:t>Sistemi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kromatografik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Sistem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kromatografik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fazë</a:t>
            </a:r>
            <a:r>
              <a:rPr lang="en-US" sz="2400" dirty="0" smtClean="0">
                <a:latin typeface="Arial Narrow" pitchFamily="34" charset="0"/>
              </a:rPr>
              <a:t> reverse Agilent 1200 i </a:t>
            </a:r>
            <a:r>
              <a:rPr lang="en-US" sz="2400" dirty="0" err="1" smtClean="0">
                <a:latin typeface="Arial Narrow" pitchFamily="34" charset="0"/>
              </a:rPr>
              <a:t>përbërë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nga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një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pompë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binare</a:t>
            </a:r>
            <a:r>
              <a:rPr lang="en-US" sz="2400" dirty="0" smtClean="0">
                <a:latin typeface="Arial Narrow" pitchFamily="34" charset="0"/>
              </a:rPr>
              <a:t> me </a:t>
            </a:r>
            <a:r>
              <a:rPr lang="en-US" sz="2400" dirty="0" err="1" smtClean="0">
                <a:latin typeface="Arial Narrow" pitchFamily="34" charset="0"/>
              </a:rPr>
              <a:t>përzierje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presion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lartë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dhe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pajisur</a:t>
            </a:r>
            <a:r>
              <a:rPr lang="en-US" sz="2400" dirty="0" smtClean="0">
                <a:latin typeface="Arial Narrow" pitchFamily="34" charset="0"/>
              </a:rPr>
              <a:t> me </a:t>
            </a:r>
            <a:r>
              <a:rPr lang="en-US" sz="2400" dirty="0" err="1" smtClean="0">
                <a:latin typeface="Arial Narrow" pitchFamily="34" charset="0"/>
              </a:rPr>
              <a:t>një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dedektor</a:t>
            </a:r>
            <a:r>
              <a:rPr lang="en-US" sz="2400" b="1" dirty="0" smtClean="0">
                <a:latin typeface="Arial Narrow" pitchFamily="34" charset="0"/>
              </a:rPr>
              <a:t> UV/Vis DAD (Agilent 1200) </a:t>
            </a:r>
            <a:r>
              <a:rPr lang="en-US" sz="2400" dirty="0" smtClean="0">
                <a:latin typeface="Arial Narrow" pitchFamily="34" charset="0"/>
              </a:rPr>
              <a:t>i </a:t>
            </a:r>
            <a:r>
              <a:rPr lang="en-US" sz="2400" dirty="0" err="1" smtClean="0">
                <a:latin typeface="Arial Narrow" pitchFamily="34" charset="0"/>
              </a:rPr>
              <a:t>kontrolluar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nga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ChemStation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instaluar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PC.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latin typeface="Arial Narrow" pitchFamily="34" charset="0"/>
              </a:rPr>
              <a:t>Kolona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sq-AL" sz="2400" dirty="0">
                <a:latin typeface="Arial Narrow" pitchFamily="34" charset="0"/>
              </a:rPr>
              <a:t>Superspher</a:t>
            </a:r>
            <a:r>
              <a:rPr lang="sq-AL" sz="2400" baseline="30000" dirty="0">
                <a:latin typeface="Arial Narrow" pitchFamily="34" charset="0"/>
              </a:rPr>
              <a:t>®</a:t>
            </a:r>
            <a:r>
              <a:rPr lang="sq-AL" sz="2400" dirty="0">
                <a:latin typeface="Arial Narrow" pitchFamily="34" charset="0"/>
              </a:rPr>
              <a:t> 100 RP 18 (250mm x 4.0mm i.d., 5µm </a:t>
            </a:r>
            <a:r>
              <a:rPr lang="en-US" sz="2400" dirty="0" err="1" smtClean="0">
                <a:latin typeface="Arial Narrow" pitchFamily="34" charset="0"/>
              </a:rPr>
              <a:t>madhesi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pjesezash</a:t>
            </a:r>
            <a:r>
              <a:rPr lang="sq-AL" sz="2400" dirty="0" smtClean="0">
                <a:latin typeface="Arial Narrow" pitchFamily="34" charset="0"/>
              </a:rPr>
              <a:t>) C18.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q-AL" sz="2400" dirty="0" smtClean="0">
                <a:latin typeface="Arial Narrow" pitchFamily="34" charset="0"/>
              </a:rPr>
              <a:t>Centrifug</a:t>
            </a:r>
            <a:r>
              <a:rPr lang="en-US" sz="2400" dirty="0" smtClean="0">
                <a:latin typeface="Arial Narrow" pitchFamily="34" charset="0"/>
              </a:rPr>
              <a:t>ë </a:t>
            </a:r>
            <a:r>
              <a:rPr lang="sq-AL" sz="2400" dirty="0" smtClean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Peshore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analitike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</a:rPr>
              <a:t>Përzierësi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</a:t>
            </a:r>
            <a:r>
              <a:rPr lang="sq-AL" sz="2400" dirty="0" smtClean="0">
                <a:latin typeface="Arial Narrow" pitchFamily="34" charset="0"/>
              </a:rPr>
              <a:t>H-met</a:t>
            </a:r>
            <a:r>
              <a:rPr lang="en-US" sz="2400" dirty="0">
                <a:latin typeface="Arial Narrow" pitchFamily="34" charset="0"/>
              </a:rPr>
              <a:t>ë</a:t>
            </a:r>
            <a:r>
              <a:rPr lang="sq-AL" sz="2400" dirty="0" smtClean="0">
                <a:latin typeface="Arial Narrow" pitchFamily="34" charset="0"/>
              </a:rPr>
              <a:t>r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Banjo me </a:t>
            </a:r>
            <a:r>
              <a:rPr lang="en-US" sz="2400" dirty="0" err="1" smtClean="0">
                <a:latin typeface="Arial Narrow" pitchFamily="34" charset="0"/>
              </a:rPr>
              <a:t>ultratinguj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0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 descr="G:\artikulli\shembuj przantimesh per HPLC\skema me ngjy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2" descr="G:\fotot e doktoratures\P1050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94" y="3717925"/>
            <a:ext cx="3666506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56669" y="228600"/>
            <a:ext cx="4964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Arial Narrow" pitchFamily="34" charset="0"/>
              </a:rPr>
              <a:t>              </a:t>
            </a:r>
            <a:r>
              <a:rPr lang="en-US" sz="2800" b="1" dirty="0" err="1" smtClean="0">
                <a:latin typeface="Arial Narrow" pitchFamily="34" charset="0"/>
              </a:rPr>
              <a:t>Kushtet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kromatografike</a:t>
            </a:r>
            <a:endParaRPr lang="en-US" sz="28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Faza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lëvizëse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ACN:bufer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fosfat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sodik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mmol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pH=6.0, 0.3%SDS (30:70)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FL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filtrua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degazua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30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minuta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Fluksi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1.00 ml/min,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dedektim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gjatesi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vale 236 nm.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Temperatura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50°C.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Vëllimi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injektorit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20µL (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injektor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manual)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eluon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pas 6.4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minutash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lineare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intervalin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62.5-2000 µg/ml.</a:t>
            </a: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vya\Desktop\hplc\hplc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-76200"/>
            <a:ext cx="9144000" cy="7003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Standardet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kalibrimit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mostrat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kontrollit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kualitetit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urinës</a:t>
            </a:r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800" b="1" dirty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Tretesira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stok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bufer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(40 mg/ml)</a:t>
            </a: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retesirat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punës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(62.5-2000 µg/ml)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përftuan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hollimi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tretësirës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stok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blank </a:t>
            </a: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fresketa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çdo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run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analitik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Mostrat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centrifuguan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me 10000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rrot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/min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10 min,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filtruan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holluan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100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herë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52399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Zhvillimi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dhe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validimi</a:t>
            </a:r>
            <a:r>
              <a:rPr lang="en-US" sz="2800" b="1" dirty="0" smtClean="0">
                <a:latin typeface="Arial Narrow" pitchFamily="34" charset="0"/>
              </a:rPr>
              <a:t> i </a:t>
            </a:r>
            <a:r>
              <a:rPr lang="en-US" sz="2800" b="1" dirty="0" err="1" smtClean="0">
                <a:latin typeface="Arial Narrow" pitchFamily="34" charset="0"/>
              </a:rPr>
              <a:t>metodës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bioanalitike</a:t>
            </a:r>
            <a:r>
              <a:rPr lang="en-US" sz="3600" b="1" dirty="0" smtClean="0">
                <a:latin typeface="Arial Narrow" pitchFamily="34" charset="0"/>
              </a:rPr>
              <a:t>  </a:t>
            </a:r>
            <a:endParaRPr lang="en-US" sz="3600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610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Parametrat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analitikë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kryesorë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që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përdoren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validimin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bioanalitike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Lineariteti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Preçizioni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ose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përsëritshmëria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Saktësia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Limiti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dedektimit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Limiti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kuantifikimit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Selektiviteti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Specificiteti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Qëndrueshmëria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(Robustness)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Studimi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linearitetit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Përqëndrim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analiti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përgjigje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dedektori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Kurba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kalibrimit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Fig 1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Kromatogramat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HPLC-UV  e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kurbës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së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kalibrimit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me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përqëndrimet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respektive</a:t>
            </a:r>
            <a:endParaRPr lang="en-US" sz="14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a - 62.5</a:t>
            </a:r>
            <a:r>
              <a:rPr lang="en-US" sz="1400" dirty="0" smtClean="0">
                <a:latin typeface="Arial Narrow" pitchFamily="34" charset="0"/>
              </a:rPr>
              <a:t>µg/ml   b - 125 µg/ml   c - 250 µg/ml  d - 500 µg/ml  e -1000 µg/ml   f - 2000 µg/ml</a:t>
            </a:r>
            <a:endParaRPr lang="en-US" sz="14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Arial Narrow" pitchFamily="34" charset="0"/>
                <a:cs typeface="Times New Roman" pitchFamily="18" charset="0"/>
              </a:rPr>
            </a:br>
            <a:endParaRPr lang="en-US" sz="1400" dirty="0" smtClean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594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7620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KURBAT E KALIBRIMIT  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                                                            b)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Fig 2.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Kurbat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kalibrimit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dhënat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brenda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ditës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(a)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ndërmjet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ditëve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(b).</a:t>
            </a:r>
            <a:endParaRPr lang="en-US" dirty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179780"/>
              </p:ext>
            </p:extLst>
          </p:nvPr>
        </p:nvGraphicFramePr>
        <p:xfrm>
          <a:off x="533400" y="2286000"/>
          <a:ext cx="3962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73958"/>
              </p:ext>
            </p:extLst>
          </p:nvPr>
        </p:nvGraphicFramePr>
        <p:xfrm>
          <a:off x="4572000" y="2209800"/>
          <a:ext cx="41148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PRE</a:t>
            </a:r>
            <a:r>
              <a:rPr lang="en-US" sz="2800" b="1" dirty="0" smtClean="0">
                <a:latin typeface="Arial Narrow" pitchFamily="34" charset="0"/>
                <a:cs typeface="Times New Roman"/>
              </a:rPr>
              <a:t>Ç</a:t>
            </a:r>
            <a:r>
              <a:rPr lang="en-US" sz="2800" b="1" dirty="0" smtClean="0">
                <a:latin typeface="Arial Narrow" pitchFamily="34" charset="0"/>
              </a:rPr>
              <a:t>IZIONI DHE SAKT</a:t>
            </a:r>
            <a:r>
              <a:rPr lang="en-US" sz="2800" b="1" dirty="0" smtClean="0">
                <a:latin typeface="Arial Narrow" pitchFamily="34" charset="0"/>
                <a:cs typeface="Times New Roman"/>
              </a:rPr>
              <a:t>Ë</a:t>
            </a:r>
            <a:r>
              <a:rPr lang="en-US" sz="2800" b="1" dirty="0" smtClean="0">
                <a:latin typeface="Arial Narrow" pitchFamily="34" charset="0"/>
              </a:rPr>
              <a:t>SIA BRENDA DHE NDËRMJET DITËVE</a:t>
            </a:r>
            <a:endParaRPr lang="en-US" sz="2800" b="1" dirty="0">
              <a:latin typeface="Arial Narrow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01326"/>
              </p:ext>
            </p:extLst>
          </p:nvPr>
        </p:nvGraphicFramePr>
        <p:xfrm>
          <a:off x="1524000" y="1066799"/>
          <a:ext cx="6324601" cy="2209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577372"/>
                <a:gridCol w="1043901"/>
                <a:gridCol w="960128"/>
              </a:tblGrid>
              <a:tr h="883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Përq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ë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ndrimi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Përqendrimi i matur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Brenda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ditës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(n=6)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ç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izioni 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Saktësia %</a:t>
                      </a:r>
                      <a:endParaRPr lang="sq-AL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– L   (100)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 ± 3.811</a:t>
                      </a:r>
                      <a:endParaRPr lang="sq-AL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3.9 %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2.21 %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QC-M    (400)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401.4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401.4 ± 20.36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5.1 %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4.25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QC-H    (1600)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1666.167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1666.167 ± 107.602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1.05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07283"/>
              </p:ext>
            </p:extLst>
          </p:nvPr>
        </p:nvGraphicFramePr>
        <p:xfrm>
          <a:off x="1524000" y="3733799"/>
          <a:ext cx="6324601" cy="2362200"/>
        </p:xfrm>
        <a:graphic>
          <a:graphicData uri="http://schemas.openxmlformats.org/drawingml/2006/table">
            <a:tbl>
              <a:tblPr/>
              <a:tblGrid>
                <a:gridCol w="1549348"/>
                <a:gridCol w="1339666"/>
                <a:gridCol w="1431558"/>
                <a:gridCol w="1043901"/>
                <a:gridCol w="960128"/>
              </a:tblGrid>
              <a:tr h="68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Përq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ë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ndrimi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nominal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Përq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ë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ndrimi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 matur 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µ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g/ml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Ndërmjet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ditëve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Mes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± SD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(n=27)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Pre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ç</a:t>
                      </a:r>
                      <a:r>
                        <a:rPr lang="sq-AL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izioni  </a:t>
                      </a:r>
                      <a:r>
                        <a:rPr lang="sq-AL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Saktësia %</a:t>
                      </a:r>
                      <a:endParaRPr lang="sq-AL" sz="14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 – L   (100)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99.8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99.8 ± 9.791</a:t>
                      </a:r>
                      <a:endParaRPr lang="sq-AL" sz="14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sq-AL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9.8 % 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0.2 %</a:t>
                      </a:r>
                      <a:endParaRPr lang="sq-AL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9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QC-M    (400)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396.1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396.1 ± 23.73</a:t>
                      </a:r>
                      <a:endParaRPr lang="sq-AL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6.0 %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QC-H    (1600)</a:t>
                      </a:r>
                      <a:endParaRPr lang="sq-AL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1651.9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1651.9 ± 101.916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6.2 %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3.2 %</a:t>
                      </a:r>
                      <a:endParaRPr lang="sq-AL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69" marR="68569" marT="0" marB="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-381000"/>
            <a:ext cx="9143999" cy="679668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Limiti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Dedektimit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Limiti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Kuantifikimit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(LOD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LOQ)</a:t>
            </a: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sq-AL" sz="2400" dirty="0" smtClean="0">
                <a:latin typeface="Arial Narrow" pitchFamily="34" charset="0"/>
              </a:rPr>
              <a:t>LOD = 3.3 SD/S d</a:t>
            </a:r>
            <a:r>
              <a:rPr lang="en-US" sz="2400" dirty="0" smtClean="0">
                <a:latin typeface="Arial Narrow" pitchFamily="34" charset="0"/>
              </a:rPr>
              <a:t>he</a:t>
            </a:r>
            <a:r>
              <a:rPr lang="sq-AL" sz="2400" dirty="0" smtClean="0">
                <a:latin typeface="Arial Narrow" pitchFamily="34" charset="0"/>
              </a:rPr>
              <a:t> LOQ = 10 </a:t>
            </a:r>
            <a:r>
              <a:rPr lang="sq-AL" sz="2400" dirty="0" err="1" smtClean="0">
                <a:latin typeface="Arial Narrow" pitchFamily="34" charset="0"/>
              </a:rPr>
              <a:t>S.D/S</a:t>
            </a:r>
            <a:r>
              <a:rPr lang="sq-AL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ku</a:t>
            </a:r>
            <a:r>
              <a:rPr lang="sq-AL" sz="2400" dirty="0" smtClean="0">
                <a:latin typeface="Arial Narrow" pitchFamily="34" charset="0"/>
              </a:rPr>
              <a:t> S.D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deviacioni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dirty="0" err="1" smtClean="0">
                <a:latin typeface="Arial Narrow" pitchFamily="34" charset="0"/>
              </a:rPr>
              <a:t>residual</a:t>
            </a:r>
            <a:r>
              <a:rPr lang="sq-AL" sz="2400" dirty="0" smtClean="0">
                <a:latin typeface="Arial Narrow" pitchFamily="34" charset="0"/>
              </a:rPr>
              <a:t> standard </a:t>
            </a:r>
            <a:r>
              <a:rPr lang="en-US" sz="2400" dirty="0" smtClean="0">
                <a:latin typeface="Arial Narrow" pitchFamily="34" charset="0"/>
              </a:rPr>
              <a:t>i </a:t>
            </a:r>
            <a:r>
              <a:rPr lang="en-US" sz="2400" dirty="0" err="1" smtClean="0">
                <a:latin typeface="Arial Narrow" pitchFamily="34" charset="0"/>
              </a:rPr>
              <a:t>vijës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dirty="0" smtClean="0">
                <a:latin typeface="Arial Narrow" pitchFamily="34" charset="0"/>
              </a:rPr>
              <a:t>regresion</a:t>
            </a:r>
            <a:r>
              <a:rPr lang="en-US" sz="2400" dirty="0" smtClean="0">
                <a:latin typeface="Arial Narrow" pitchFamily="34" charset="0"/>
              </a:rPr>
              <a:t>it</a:t>
            </a:r>
            <a:r>
              <a:rPr lang="sq-AL" sz="2400" dirty="0" smtClean="0">
                <a:latin typeface="Arial Narrow" pitchFamily="34" charset="0"/>
              </a:rPr>
              <a:t> d</a:t>
            </a:r>
            <a:r>
              <a:rPr lang="en-US" sz="2400" dirty="0" smtClean="0">
                <a:latin typeface="Arial Narrow" pitchFamily="34" charset="0"/>
              </a:rPr>
              <a:t>he</a:t>
            </a:r>
            <a:r>
              <a:rPr lang="sq-AL" sz="2400" dirty="0" smtClean="0">
                <a:latin typeface="Arial Narrow" pitchFamily="34" charset="0"/>
              </a:rPr>
              <a:t> S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pjerrësia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vijës</a:t>
            </a:r>
            <a:r>
              <a:rPr lang="sq-AL" sz="2400" dirty="0" smtClean="0">
                <a:latin typeface="Arial Narrow" pitchFamily="34" charset="0"/>
              </a:rPr>
              <a:t>. </a:t>
            </a:r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LOD 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12 µg/ml</a:t>
            </a:r>
            <a:endParaRPr lang="en-US" sz="2400" b="1" i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LOQ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35 µg/ml</a:t>
            </a:r>
            <a:endParaRPr lang="en-US" sz="2400" b="1" i="1" dirty="0">
              <a:latin typeface="Arial Narrow" pitchFamily="34" charset="0"/>
              <a:cs typeface="Times New Roman" pitchFamily="18" charset="0"/>
            </a:endParaRPr>
          </a:p>
          <a:p>
            <a:endParaRPr lang="en-US" sz="2400" b="1" i="1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b="1" i="1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Arial Narrow" pitchFamily="34" charset="0"/>
                <a:cs typeface="Times New Roman" pitchFamily="18" charset="0"/>
              </a:rPr>
              <a:t>intervalin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 62.5-2000 </a:t>
            </a:r>
            <a:r>
              <a:rPr lang="en-US" sz="2400" b="1" i="1" dirty="0">
                <a:latin typeface="Arial Narrow" pitchFamily="34" charset="0"/>
                <a:cs typeface="Times New Roman" pitchFamily="18" charset="0"/>
              </a:rPr>
              <a:t>µ</a:t>
            </a:r>
            <a:r>
              <a:rPr lang="en-US" sz="2400" b="1" i="1" dirty="0" smtClean="0">
                <a:latin typeface="Arial Narrow" pitchFamily="34" charset="0"/>
                <a:cs typeface="Times New Roman" pitchFamily="18" charset="0"/>
              </a:rPr>
              <a:t>g/ml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-82494" y="0"/>
            <a:ext cx="922649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Selektiviteti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specificiteti</a:t>
            </a:r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latin typeface="Arial Narrow" pitchFamily="34" charset="0"/>
              </a:rPr>
              <a:t>Fig 3</a:t>
            </a:r>
            <a:r>
              <a:rPr lang="en-US" dirty="0" smtClean="0">
                <a:latin typeface="Arial Narrow" pitchFamily="34" charset="0"/>
              </a:rPr>
              <a:t>. </a:t>
            </a:r>
            <a:r>
              <a:rPr lang="en-US" dirty="0" err="1" smtClean="0">
                <a:latin typeface="Arial Narrow" pitchFamily="34" charset="0"/>
              </a:rPr>
              <a:t>Spektri</a:t>
            </a:r>
            <a:r>
              <a:rPr lang="en-US" dirty="0" smtClean="0">
                <a:latin typeface="Arial Narrow" pitchFamily="34" charset="0"/>
              </a:rPr>
              <a:t> i </a:t>
            </a:r>
            <a:r>
              <a:rPr lang="en-US" dirty="0" err="1" smtClean="0">
                <a:latin typeface="Arial Narrow" pitchFamily="34" charset="0"/>
              </a:rPr>
              <a:t>Metforminës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në</a:t>
            </a:r>
            <a:r>
              <a:rPr lang="en-US" dirty="0" smtClean="0">
                <a:latin typeface="Arial Narrow" pitchFamily="34" charset="0"/>
              </a:rPr>
              <a:t> 236 </a:t>
            </a:r>
            <a:r>
              <a:rPr lang="en-US" dirty="0" smtClean="0">
                <a:latin typeface="Arial Narrow" pitchFamily="34" charset="0"/>
              </a:rPr>
              <a:t>nm (</a:t>
            </a:r>
            <a:r>
              <a:rPr lang="en-US" dirty="0" smtClean="0">
                <a:latin typeface="Arial Narrow" pitchFamily="34" charset="0"/>
              </a:rPr>
              <a:t>a) </a:t>
            </a:r>
            <a:r>
              <a:rPr lang="en-US" dirty="0" err="1" smtClean="0">
                <a:latin typeface="Arial Narrow" pitchFamily="34" charset="0"/>
              </a:rPr>
              <a:t>dhe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</a:rPr>
              <a:t>kromatograma</a:t>
            </a:r>
            <a:r>
              <a:rPr lang="en-US" dirty="0" smtClean="0">
                <a:latin typeface="Arial Narrow" pitchFamily="34" charset="0"/>
              </a:rPr>
              <a:t> HPLC-UV e </a:t>
            </a:r>
            <a:r>
              <a:rPr lang="en-US" dirty="0" err="1" smtClean="0">
                <a:latin typeface="Arial Narrow" pitchFamily="34" charset="0"/>
              </a:rPr>
              <a:t>urinës</a:t>
            </a:r>
            <a:r>
              <a:rPr lang="en-US" dirty="0" smtClean="0">
                <a:latin typeface="Arial Narrow" pitchFamily="34" charset="0"/>
              </a:rPr>
              <a:t> blank (b)</a:t>
            </a:r>
          </a:p>
        </p:txBody>
      </p:sp>
      <p:pic>
        <p:nvPicPr>
          <p:cNvPr id="19458" name="Picture 2" descr="G:\spektri i M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447800"/>
            <a:ext cx="4343400" cy="1600200"/>
          </a:xfrm>
          <a:prstGeom prst="rect">
            <a:avLst/>
          </a:prstGeom>
          <a:noFill/>
        </p:spPr>
      </p:pic>
      <p:pic>
        <p:nvPicPr>
          <p:cNvPr id="6" name="Picture 5" descr="G:\grafike te korigjuar\KK Urine me nje shkalle\blank urin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505200"/>
            <a:ext cx="5543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Qëndrueshmëria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(Robustness)</a:t>
            </a:r>
          </a:p>
          <a:p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ndryshime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vogla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përqëndrimin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fazës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lëvizshme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pH me ± 2%</a:t>
            </a: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Nuk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sollën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ndryshim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rezolucionin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kromatografik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 smtClean="0">
                <a:latin typeface="Arial Narrow" pitchFamily="34" charset="0"/>
              </a:rPr>
              <a:t>Përcaktimi</a:t>
            </a:r>
            <a:r>
              <a:rPr lang="en-US" sz="2800" b="1" dirty="0" smtClean="0">
                <a:latin typeface="Arial Narrow" pitchFamily="34" charset="0"/>
              </a:rPr>
              <a:t> i </a:t>
            </a:r>
            <a:r>
              <a:rPr lang="en-US" sz="2800" b="1" dirty="0" err="1" smtClean="0">
                <a:latin typeface="Arial Narrow" pitchFamily="34" charset="0"/>
              </a:rPr>
              <a:t>metforminës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në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lëngjet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biologjike</a:t>
            </a:r>
            <a:r>
              <a:rPr lang="en-US" sz="2800" b="1" dirty="0" smtClean="0">
                <a:latin typeface="Arial Narrow" pitchFamily="34" charset="0"/>
              </a:rPr>
              <a:t> </a:t>
            </a:r>
          </a:p>
          <a:p>
            <a:pPr algn="ctr"/>
            <a:r>
              <a:rPr lang="en-US" sz="2800" b="1" dirty="0" smtClean="0">
                <a:latin typeface="Arial Narrow" pitchFamily="34" charset="0"/>
              </a:rPr>
              <a:t>(</a:t>
            </a:r>
            <a:r>
              <a:rPr lang="en-US" sz="2800" b="1" dirty="0" err="1">
                <a:latin typeface="Arial Narrow" pitchFamily="34" charset="0"/>
              </a:rPr>
              <a:t>plazmë</a:t>
            </a:r>
            <a:r>
              <a:rPr lang="en-US" sz="2800" b="1" dirty="0">
                <a:latin typeface="Arial Narrow" pitchFamily="34" charset="0"/>
              </a:rPr>
              <a:t>, </a:t>
            </a:r>
            <a:r>
              <a:rPr lang="en-US" sz="2800" b="1" dirty="0" err="1" smtClean="0">
                <a:latin typeface="Arial Narrow" pitchFamily="34" charset="0"/>
              </a:rPr>
              <a:t>urinë</a:t>
            </a:r>
            <a:r>
              <a:rPr lang="en-US" sz="2800" b="1" dirty="0" smtClean="0">
                <a:latin typeface="Arial Narrow" pitchFamily="34" charset="0"/>
              </a:rPr>
              <a:t>, </a:t>
            </a:r>
            <a:r>
              <a:rPr lang="en-US" sz="2800" b="1" dirty="0" err="1" smtClean="0">
                <a:latin typeface="Arial Narrow" pitchFamily="34" charset="0"/>
              </a:rPr>
              <a:t>etj</a:t>
            </a:r>
            <a:r>
              <a:rPr lang="en-US" sz="2800" b="1" dirty="0" smtClean="0">
                <a:latin typeface="Arial Narrow" pitchFamily="34" charset="0"/>
              </a:rPr>
              <a:t>)</a:t>
            </a: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800" b="1" dirty="0" err="1" smtClean="0">
                <a:latin typeface="Arial Narrow" pitchFamily="34" charset="0"/>
              </a:rPr>
              <a:t>Sfidë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për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metodat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konvencionale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kromatografike</a:t>
            </a:r>
            <a:endParaRPr lang="en-US" b="1" dirty="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 Narrow" pitchFamily="34" charset="0"/>
              </a:rPr>
              <a:t>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Aplikimi</a:t>
            </a:r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përdor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përcaktuar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përqëndrimet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18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vullnetarë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shëndoshë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pas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administrimit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oral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tabletës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850 mg.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Fig. 4.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Kromatogramat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HPLC-UV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së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vullnetarit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a-pas 2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orësh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c=1.0931 mg/ml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) b-pas 4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orësh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c=1.1813 mg/ml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) c-pas 6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orësh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administrimit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Arial Narrow" pitchFamily="34" charset="0"/>
                <a:cs typeface="Times New Roman" pitchFamily="18" charset="0"/>
              </a:rPr>
              <a:t>barit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c=0.1356 mg/ml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4000" dirty="0" smtClean="0">
                <a:latin typeface="Algerian" pitchFamily="82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133601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vya\Desktop\hplc\hplc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0" y="0"/>
            <a:ext cx="9143999" cy="67966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Sasia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kumulative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ritmi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eleminimit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Arial Narrow" pitchFamily="34" charset="0"/>
                <a:cs typeface="Times New Roman" pitchFamily="18" charset="0"/>
              </a:rPr>
              <a:t>a)                                                                                                                                             b)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endParaRPr lang="en-US" sz="12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200" dirty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1400" b="1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Fig </a:t>
            </a:r>
            <a:r>
              <a:rPr lang="en-US" sz="1400" b="1" dirty="0" smtClean="0">
                <a:latin typeface="Arial Narrow" pitchFamily="34" charset="0"/>
                <a:cs typeface="Times New Roman" pitchFamily="18" charset="0"/>
              </a:rPr>
              <a:t>5.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Sasia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kumulative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(a)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ritmi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eleminimit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b)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850 mg tablet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18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vullnetarë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shëndetshëm</a:t>
            </a:r>
            <a:r>
              <a:rPr lang="en-US" sz="1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gjatë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 24 </a:t>
            </a:r>
            <a:r>
              <a:rPr lang="en-US" sz="1400" dirty="0" err="1" smtClean="0">
                <a:latin typeface="Arial Narrow" pitchFamily="34" charset="0"/>
                <a:cs typeface="Times New Roman" pitchFamily="18" charset="0"/>
              </a:rPr>
              <a:t>orëve</a:t>
            </a:r>
            <a:r>
              <a:rPr lang="en-US" sz="1400" dirty="0" smtClean="0"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pPr algn="ctr"/>
            <a:endParaRPr lang="en-US" sz="4000" dirty="0" smtClean="0">
              <a:latin typeface="Algerian" pitchFamily="82" charset="0"/>
              <a:cs typeface="Times New Roman" pitchFamily="18" charset="0"/>
            </a:endParaRPr>
          </a:p>
          <a:p>
            <a:pPr algn="ctr"/>
            <a:r>
              <a:rPr lang="en-US" sz="4000" dirty="0" smtClean="0">
                <a:latin typeface="Algerian" pitchFamily="82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7403974"/>
              </p:ext>
            </p:extLst>
          </p:nvPr>
        </p:nvGraphicFramePr>
        <p:xfrm>
          <a:off x="152400" y="19812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60879689"/>
              </p:ext>
            </p:extLst>
          </p:nvPr>
        </p:nvGraphicFramePr>
        <p:xfrm>
          <a:off x="4419600" y="2057400"/>
          <a:ext cx="4343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divya\Desktop\hplc\hplc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r="8572" b="25238"/>
          <a:stretch>
            <a:fillRect/>
          </a:stretch>
        </p:blipFill>
        <p:spPr bwMode="auto">
          <a:xfrm>
            <a:off x="1" y="0"/>
            <a:ext cx="9143999" cy="679668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66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Përfundime</a:t>
            </a:r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thjeshtë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shpejtë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selektive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saktë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përdor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konvencionale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shërben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qëllimit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matjen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përqendrimeve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barit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brenda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24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orëve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q-AL"/>
          </a:p>
        </p:txBody>
      </p:sp>
      <p:pic>
        <p:nvPicPr>
          <p:cNvPr id="19458" name="Picture 2" descr="G:\artikulli\shembuj przantimesh per HPLC\skema me ngjyr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2743" y="838200"/>
            <a:ext cx="8171596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Faleminderit</a:t>
            </a:r>
            <a:r>
              <a:rPr lang="en-US" sz="96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en-US" sz="9600" b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vya\Desktop\hplc\hpl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63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1447800"/>
            <a:ext cx="57518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Metformina</a:t>
            </a:r>
            <a:endParaRPr lang="en-US" sz="2800" b="1" dirty="0" smtClean="0">
              <a:latin typeface="Arial Narrow" pitchFamily="34" charset="0"/>
              <a:cs typeface="Aharoni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Bar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antidiabetik</a:t>
            </a:r>
            <a:endParaRPr lang="en-US" sz="2800" b="1" dirty="0" smtClean="0">
              <a:latin typeface="Arial Narrow" pitchFamily="34" charset="0"/>
              <a:cs typeface="Aharoni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Molekulë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e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vogël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shumë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polare</a:t>
            </a:r>
            <a:endParaRPr lang="en-US" sz="2800" b="1" dirty="0" smtClean="0">
              <a:latin typeface="Arial Narrow" pitchFamily="34" charset="0"/>
              <a:cs typeface="Aharoni" pitchFamily="2" charset="-79"/>
            </a:endParaRPr>
          </a:p>
          <a:p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(e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pamundur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për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tu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mbajtur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nga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kolonat</a:t>
            </a:r>
            <a:endParaRPr lang="en-US" sz="2800" b="1" dirty="0" smtClean="0">
              <a:latin typeface="Arial Narrow" pitchFamily="34" charset="0"/>
              <a:cs typeface="Aharoni" pitchFamily="2" charset="-79"/>
            </a:endParaRPr>
          </a:p>
          <a:p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RP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të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zakonshme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pKa1=2.8 </a:t>
            </a:r>
            <a:r>
              <a:rPr lang="en-US" sz="2800" b="1" dirty="0" err="1" smtClean="0">
                <a:latin typeface="Arial Narrow" pitchFamily="34" charset="0"/>
                <a:cs typeface="Aharoni" pitchFamily="2" charset="-79"/>
              </a:rPr>
              <a:t>dhe</a:t>
            </a:r>
            <a:r>
              <a:rPr lang="en-US" sz="2800" b="1" dirty="0" smtClean="0">
                <a:latin typeface="Arial Narrow" pitchFamily="34" charset="0"/>
                <a:cs typeface="Aharoni" pitchFamily="2" charset="-79"/>
              </a:rPr>
              <a:t> pKa2=11.5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Full-size image (2 K)">
            <a:hlinkClick r:id="rId3" tooltip="&quot;Full-size image (2 K)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196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152399"/>
            <a:ext cx="631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Përcaktimi</a:t>
            </a:r>
            <a:r>
              <a:rPr lang="en-US" sz="2800" b="1" dirty="0" smtClean="0">
                <a:latin typeface="Arial Narrow" pitchFamily="34" charset="0"/>
              </a:rPr>
              <a:t> i </a:t>
            </a:r>
            <a:r>
              <a:rPr lang="en-US" sz="2800" b="1" dirty="0" err="1" smtClean="0">
                <a:latin typeface="Arial Narrow" pitchFamily="34" charset="0"/>
              </a:rPr>
              <a:t>Metforminës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në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urinë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838200"/>
            <a:ext cx="73152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Ekzistojnë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disa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përcaktimin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Disa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prej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tyre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janë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: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Elektroforeza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kapilare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(contactless conductivity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dedection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Metoda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voltametrike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HPLC me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shkëmbim-kationik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HPLC me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fazë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normale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LC-MS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RP-HPLC (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specifike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ose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zakonshme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me ion-pairing)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 smtClean="0">
                <a:latin typeface="Arial Narrow" pitchFamily="34" charset="0"/>
              </a:rPr>
              <a:t>Qëllimi</a:t>
            </a:r>
            <a:r>
              <a:rPr lang="en-US" sz="2800" b="1" dirty="0" smtClean="0">
                <a:latin typeface="Arial Narrow" pitchFamily="34" charset="0"/>
              </a:rPr>
              <a:t> i </a:t>
            </a:r>
            <a:r>
              <a:rPr lang="en-US" sz="2800" b="1" dirty="0" err="1" smtClean="0">
                <a:latin typeface="Arial Narrow" pitchFamily="34" charset="0"/>
              </a:rPr>
              <a:t>studimit</a:t>
            </a:r>
            <a:endParaRPr lang="en-US" sz="2800" b="1" dirty="0" smtClean="0">
              <a:latin typeface="Arial Narrow" pitchFamily="34" charset="0"/>
            </a:endParaRPr>
          </a:p>
          <a:p>
            <a:pPr algn="ctr"/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2800" b="1" dirty="0" smtClean="0">
              <a:latin typeface="Arial Narrow" pitchFamily="34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Zhvillimi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një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metode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që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përdor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kolonat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konvencionale</a:t>
            </a:r>
            <a:endParaRPr lang="en-US" sz="2400" dirty="0" smtClean="0">
              <a:latin typeface="Arial Narrow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>
                <a:latin typeface="Arial Narrow" pitchFamily="34" charset="0"/>
              </a:rPr>
              <a:t>Kromatografia</a:t>
            </a:r>
            <a:r>
              <a:rPr lang="en-US" sz="2800" b="1" dirty="0">
                <a:latin typeface="Arial Narrow" pitchFamily="34" charset="0"/>
              </a:rPr>
              <a:t> me </a:t>
            </a:r>
            <a:r>
              <a:rPr lang="en-US" sz="2800" b="1" dirty="0" err="1" smtClean="0">
                <a:latin typeface="Arial Narrow" pitchFamily="34" charset="0"/>
              </a:rPr>
              <a:t>çiftëzim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>
                <a:latin typeface="Arial Narrow" pitchFamily="34" charset="0"/>
              </a:rPr>
              <a:t>jonik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4098" name="Picture 2" descr="G:\prizren 2014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70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9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76200"/>
            <a:ext cx="9144000" cy="68370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399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</a:rPr>
              <a:t>Problemi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lidhur</a:t>
            </a:r>
            <a:r>
              <a:rPr lang="en-US" sz="2800" b="1" dirty="0" smtClean="0">
                <a:latin typeface="Arial Narrow" pitchFamily="34" charset="0"/>
              </a:rPr>
              <a:t> me </a:t>
            </a:r>
            <a:r>
              <a:rPr lang="en-US" sz="2800" b="1" dirty="0" err="1" smtClean="0">
                <a:latin typeface="Arial Narrow" pitchFamily="34" charset="0"/>
              </a:rPr>
              <a:t>përgatitjen</a:t>
            </a:r>
            <a:r>
              <a:rPr lang="en-US" sz="2800" b="1" dirty="0" smtClean="0">
                <a:latin typeface="Arial Narrow" pitchFamily="34" charset="0"/>
              </a:rPr>
              <a:t> e </a:t>
            </a:r>
            <a:r>
              <a:rPr lang="en-US" sz="2800" b="1" dirty="0" err="1" smtClean="0">
                <a:latin typeface="Arial Narrow" pitchFamily="34" charset="0"/>
              </a:rPr>
              <a:t>mostrës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biologjike</a:t>
            </a:r>
            <a:endParaRPr lang="en-US" sz="2800" b="1" dirty="0" smtClean="0">
              <a:latin typeface="Arial Narrow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 Narrow" pitchFamily="34" charset="0"/>
              </a:rPr>
              <a:t>Ekstraktimi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nevojshëm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sepse</a:t>
            </a:r>
            <a:r>
              <a:rPr lang="en-US" sz="2400" dirty="0" smtClean="0">
                <a:latin typeface="Arial Narrow" pitchFamily="34" charset="0"/>
              </a:rPr>
              <a:t> 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Siguron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një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pastërti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materialit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biologjik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që</a:t>
            </a:r>
            <a:r>
              <a:rPr lang="en-US" sz="2400" dirty="0" smtClean="0">
                <a:latin typeface="Arial Narrow" pitchFamily="34" charset="0"/>
              </a:rPr>
              <a:t> do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injektohet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Jep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mundësi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përqëndrimit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analitit</a:t>
            </a:r>
            <a:r>
              <a:rPr lang="en-US" sz="2400" dirty="0" smtClean="0">
                <a:latin typeface="Arial Narrow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Arial Narrow" pitchFamily="34" charset="0"/>
              </a:rPr>
              <a:t>Ekstraktimi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fazë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ngurtë</a:t>
            </a:r>
            <a:r>
              <a:rPr lang="en-US" sz="2400" dirty="0" smtClean="0">
                <a:latin typeface="Arial Narrow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Është</a:t>
            </a:r>
            <a:r>
              <a:rPr lang="en-US" sz="2400" dirty="0" smtClean="0">
                <a:latin typeface="Arial Narrow" pitchFamily="34" charset="0"/>
              </a:rPr>
              <a:t> i </a:t>
            </a:r>
            <a:r>
              <a:rPr lang="en-US" sz="2400" dirty="0" err="1" smtClean="0">
                <a:latin typeface="Arial Narrow" pitchFamily="34" charset="0"/>
              </a:rPr>
              <a:t>kushtueshëm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(C18 ion-pairing </a:t>
            </a:r>
            <a:r>
              <a:rPr lang="en-US" sz="2400" dirty="0" err="1" smtClean="0">
                <a:latin typeface="Arial Narrow" pitchFamily="34" charset="0"/>
              </a:rPr>
              <a:t>ose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kolonë</a:t>
            </a:r>
            <a:r>
              <a:rPr lang="en-US" sz="2400" dirty="0" smtClean="0">
                <a:latin typeface="Arial Narrow" pitchFamily="34" charset="0"/>
              </a:rPr>
              <a:t> e </a:t>
            </a:r>
            <a:r>
              <a:rPr lang="en-US" sz="2400" dirty="0" err="1" smtClean="0">
                <a:latin typeface="Arial Narrow" pitchFamily="34" charset="0"/>
              </a:rPr>
              <a:t>dedikuar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Ekstraktimi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lëng-lëng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Arial Narrow" pitchFamily="34" charset="0"/>
              </a:rPr>
              <a:t>Është</a:t>
            </a:r>
            <a:r>
              <a:rPr lang="en-US" sz="2400" dirty="0">
                <a:latin typeface="Arial Narrow" pitchFamily="34" charset="0"/>
              </a:rPr>
              <a:t> 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vështirë</a:t>
            </a:r>
            <a:endParaRPr lang="en-US" sz="2400" dirty="0" smtClean="0">
              <a:latin typeface="Arial Narrow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Kuantifikon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në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përqëndrime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ulta</a:t>
            </a:r>
            <a:r>
              <a:rPr lang="en-US" sz="2400" dirty="0" smtClean="0">
                <a:latin typeface="Arial Narrow" pitchFamily="34" charset="0"/>
              </a:rPr>
              <a:t> (1.6 mcg/ml)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 smtClean="0">
                <a:latin typeface="Arial Narrow" pitchFamily="34" charset="0"/>
              </a:rPr>
              <a:t>Përdor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sasi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vogël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të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matriksit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biologjik</a:t>
            </a:r>
            <a:endParaRPr lang="en-US" sz="24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ivya\Desktop\hplc\hplc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667" t="30000" r="31667" b="23333"/>
          <a:stretch>
            <a:fillRect/>
          </a:stretch>
        </p:blipFill>
        <p:spPr bwMode="auto">
          <a:xfrm>
            <a:off x="0" y="0"/>
            <a:ext cx="9144000" cy="69774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3776" y="228600"/>
            <a:ext cx="6131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 Narrow" pitchFamily="34" charset="0"/>
              </a:rPr>
              <a:t>                </a:t>
            </a:r>
            <a:r>
              <a:rPr lang="en-US" sz="2800" b="1" dirty="0" err="1" smtClean="0">
                <a:latin typeface="Arial Narrow" pitchFamily="34" charset="0"/>
              </a:rPr>
              <a:t>Çfarë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duam</a:t>
            </a:r>
            <a:r>
              <a:rPr lang="en-US" sz="2800" b="1" dirty="0" smtClean="0">
                <a:latin typeface="Arial Narrow" pitchFamily="34" charset="0"/>
              </a:rPr>
              <a:t> ne </a:t>
            </a:r>
            <a:r>
              <a:rPr lang="en-US" sz="2800" b="1" dirty="0" err="1" smtClean="0">
                <a:latin typeface="Arial Narrow" pitchFamily="34" charset="0"/>
              </a:rPr>
              <a:t>nga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metoda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err="1" smtClean="0">
                <a:latin typeface="Arial Narrow" pitchFamily="34" charset="0"/>
              </a:rPr>
              <a:t>jonë</a:t>
            </a:r>
            <a:r>
              <a:rPr lang="en-US" sz="2800" b="1" dirty="0" smtClean="0">
                <a:latin typeface="Arial Narrow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jetë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thjeshtë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përdorë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kolonë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konvencionale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Selektive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saktë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E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shpejtë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T’i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shërbejë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qëllimit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studimi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bioekuivalencës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nëpërmjet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dhënave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urinare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vya\Desktop\hplc\hplc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t="1905" r="1429" b="25714"/>
          <a:stretch>
            <a:fillRect/>
          </a:stretch>
        </p:blipFill>
        <p:spPr bwMode="auto">
          <a:xfrm>
            <a:off x="0" y="0"/>
            <a:ext cx="9144000" cy="6837017"/>
          </a:xfrm>
          <a:prstGeom prst="rect">
            <a:avLst/>
          </a:prstGeom>
          <a:noFill/>
        </p:spPr>
      </p:pic>
      <p:pic>
        <p:nvPicPr>
          <p:cNvPr id="2" name="Picture 1" descr="C:\Users\divya\Desktop\hplc\hplc3.jpg"/>
          <p:cNvPicPr>
            <a:picLocks noChangeAspect="1" noChangeArrowheads="1"/>
          </p:cNvPicPr>
          <p:nvPr/>
        </p:nvPicPr>
        <p:blipFill>
          <a:blip r:embed="rId2" cstate="print"/>
          <a:srcRect t="-7619" r="58572" b="29524"/>
          <a:stretch>
            <a:fillRect/>
          </a:stretch>
        </p:blipFill>
        <p:spPr bwMode="auto">
          <a:xfrm>
            <a:off x="0" y="0"/>
            <a:ext cx="2048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381001"/>
            <a:ext cx="548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Materialet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dhe</a:t>
            </a:r>
            <a:r>
              <a:rPr lang="en-US" sz="28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Arial Narrow" pitchFamily="34" charset="0"/>
                <a:cs typeface="Times New Roman" pitchFamily="18" charset="0"/>
              </a:rPr>
              <a:t>reagentët</a:t>
            </a:r>
            <a:endParaRPr lang="en-US" sz="2800" b="1" dirty="0" smtClean="0">
              <a:latin typeface="Arial Narrow" pitchFamily="34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Metformin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HCl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ACN (grade HPLC)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SDS, H</a:t>
            </a:r>
            <a:r>
              <a:rPr lang="en-US" sz="1600" dirty="0" smtClean="0">
                <a:latin typeface="Arial Narrow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PO</a:t>
            </a:r>
            <a:r>
              <a:rPr lang="en-US" sz="1600" dirty="0" smtClean="0"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gradë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analitike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Ujë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Millipore (</a:t>
            </a:r>
            <a:r>
              <a:rPr lang="sq-AL" sz="2400" dirty="0" smtClean="0">
                <a:latin typeface="Arial Narrow" pitchFamily="34" charset="0"/>
              </a:rPr>
              <a:t>Direct </a:t>
            </a:r>
            <a:r>
              <a:rPr lang="sq-AL" sz="2400" dirty="0">
                <a:latin typeface="Arial Narrow" pitchFamily="34" charset="0"/>
              </a:rPr>
              <a:t>Q-UV-Ultrapure</a:t>
            </a:r>
            <a:r>
              <a:rPr lang="sq-AL" sz="2400" baseline="30000" dirty="0">
                <a:latin typeface="Arial Narrow" pitchFamily="34" charset="0"/>
              </a:rPr>
              <a:t>®</a:t>
            </a:r>
            <a:r>
              <a:rPr lang="sq-AL" sz="2400" dirty="0">
                <a:latin typeface="Arial Narrow" pitchFamily="34" charset="0"/>
              </a:rPr>
              <a:t> water </a:t>
            </a:r>
            <a:r>
              <a:rPr lang="sq-AL" sz="2400" dirty="0" smtClean="0">
                <a:latin typeface="Arial Narrow" pitchFamily="34" charset="0"/>
              </a:rPr>
              <a:t>system</a:t>
            </a:r>
            <a:r>
              <a:rPr lang="en-US" sz="2400" dirty="0" smtClean="0">
                <a:latin typeface="Arial Narrow" pitchFamily="34" charset="0"/>
              </a:rPr>
              <a:t>)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Filtra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Arial Narrow" pitchFamily="34" charset="0"/>
                <a:cs typeface="Times New Roman" pitchFamily="18" charset="0"/>
              </a:rPr>
              <a:t>membranore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 tip </a:t>
            </a:r>
            <a:r>
              <a:rPr lang="sq-AL" sz="2400" dirty="0" smtClean="0">
                <a:latin typeface="Arial Narrow" pitchFamily="34" charset="0"/>
              </a:rPr>
              <a:t>HNWP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Nylon (</a:t>
            </a:r>
            <a:r>
              <a:rPr lang="sq-AL" sz="2400" dirty="0">
                <a:latin typeface="Arial Narrow" pitchFamily="34" charset="0"/>
              </a:rPr>
              <a:t>47mm, </a:t>
            </a:r>
            <a:r>
              <a:rPr lang="sq-AL" sz="2400" dirty="0" smtClean="0">
                <a:latin typeface="Arial Narrow" pitchFamily="34" charset="0"/>
              </a:rPr>
              <a:t>0.45µm</a:t>
            </a:r>
            <a:r>
              <a:rPr lang="en-US" sz="2400" dirty="0" smtClean="0">
                <a:latin typeface="Arial Narrow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Filtra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shiringë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sq-AL" sz="2400" dirty="0" smtClean="0">
                <a:latin typeface="Arial Narrow" pitchFamily="34" charset="0"/>
              </a:rPr>
              <a:t>Varian </a:t>
            </a:r>
            <a:r>
              <a:rPr lang="en-US" sz="2400" dirty="0" smtClean="0">
                <a:latin typeface="Arial Narrow" pitchFamily="34" charset="0"/>
              </a:rPr>
              <a:t>tip </a:t>
            </a:r>
            <a:r>
              <a:rPr lang="sq-AL" sz="2400" dirty="0" smtClean="0">
                <a:latin typeface="Arial Narrow" pitchFamily="34" charset="0"/>
              </a:rPr>
              <a:t>PTFE </a:t>
            </a:r>
            <a:r>
              <a:rPr lang="en-US" sz="2400" dirty="0" smtClean="0">
                <a:latin typeface="Arial Narrow" pitchFamily="34" charset="0"/>
              </a:rPr>
              <a:t>(</a:t>
            </a:r>
            <a:r>
              <a:rPr lang="sq-AL" sz="2400" dirty="0" smtClean="0">
                <a:latin typeface="Arial Narrow" pitchFamily="34" charset="0"/>
              </a:rPr>
              <a:t>17 </a:t>
            </a:r>
            <a:r>
              <a:rPr lang="sq-AL" sz="2400" dirty="0">
                <a:latin typeface="Arial Narrow" pitchFamily="34" charset="0"/>
              </a:rPr>
              <a:t>mm., </a:t>
            </a:r>
            <a:r>
              <a:rPr lang="sq-AL" sz="2400" dirty="0" smtClean="0">
                <a:latin typeface="Arial Narrow" pitchFamily="34" charset="0"/>
              </a:rPr>
              <a:t>0.22µm</a:t>
            </a:r>
            <a:r>
              <a:rPr lang="en-US" sz="2400" dirty="0" smtClean="0">
                <a:latin typeface="Arial Narrow" pitchFamily="34" charset="0"/>
              </a:rPr>
              <a:t>)</a:t>
            </a:r>
            <a:r>
              <a:rPr lang="sq-AL" sz="2400" dirty="0" smtClean="0">
                <a:latin typeface="Arial Narrow" pitchFamily="34" charset="0"/>
              </a:rPr>
              <a:t> </a:t>
            </a:r>
            <a:endParaRPr lang="en-US" sz="2400" dirty="0" smtClean="0">
              <a:latin typeface="Arial Narrow" pitchFamily="34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274183dda9a7d1d67c3dd56b2ea1f9f67dceb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6587</TotalTime>
  <Words>1016</Words>
  <Application>Microsoft Office PowerPoint</Application>
  <PresentationFormat>On-screen Show (4:3)</PresentationFormat>
  <Paragraphs>304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PËRCAKTIMI I  METFORMINËS NË URINË (nëpërmjet kromatografisë së lëngët)</vt:lpstr>
      <vt:lpstr>PowerPoint Presentation</vt:lpstr>
      <vt:lpstr>PowerPoint Presentation</vt:lpstr>
      <vt:lpstr>PowerPoint Presentation</vt:lpstr>
      <vt:lpstr>PowerPoint Presentation</vt:lpstr>
      <vt:lpstr>Kromatografia me çiftëzim jonik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</dc:title>
  <dc:creator>divya</dc:creator>
  <cp:lastModifiedBy>a</cp:lastModifiedBy>
  <cp:revision>709</cp:revision>
  <dcterms:created xsi:type="dcterms:W3CDTF">2011-06-19T10:52:26Z</dcterms:created>
  <dcterms:modified xsi:type="dcterms:W3CDTF">2015-06-25T09:10:46Z</dcterms:modified>
</cp:coreProperties>
</file>