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984" r:id="rId1"/>
  </p:sldMasterIdLst>
  <p:notesMasterIdLst>
    <p:notesMasterId r:id="rId25"/>
  </p:notesMasterIdLst>
  <p:sldIdLst>
    <p:sldId id="256" r:id="rId2"/>
    <p:sldId id="405" r:id="rId3"/>
    <p:sldId id="257" r:id="rId4"/>
    <p:sldId id="258" r:id="rId5"/>
    <p:sldId id="406" r:id="rId6"/>
    <p:sldId id="399" r:id="rId7"/>
    <p:sldId id="404" r:id="rId8"/>
    <p:sldId id="403" r:id="rId9"/>
    <p:sldId id="264" r:id="rId10"/>
    <p:sldId id="265" r:id="rId11"/>
    <p:sldId id="260" r:id="rId12"/>
    <p:sldId id="266" r:id="rId13"/>
    <p:sldId id="261" r:id="rId14"/>
    <p:sldId id="259" r:id="rId15"/>
    <p:sldId id="271" r:id="rId16"/>
    <p:sldId id="272" r:id="rId17"/>
    <p:sldId id="273" r:id="rId18"/>
    <p:sldId id="308" r:id="rId19"/>
    <p:sldId id="310" r:id="rId20"/>
    <p:sldId id="383" r:id="rId21"/>
    <p:sldId id="407" r:id="rId22"/>
    <p:sldId id="401" r:id="rId23"/>
    <p:sldId id="39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24" autoAdjust="0"/>
  </p:normalViewPr>
  <p:slideViewPr>
    <p:cSldViewPr>
      <p:cViewPr>
        <p:scale>
          <a:sx n="80" d="100"/>
          <a:sy n="80" d="100"/>
        </p:scale>
        <p:origin x="-90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METFORMINE\eva\validimi%20i%20kolones%20se%20fundit\Metformine-urine-validation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METFORMINE\eva\validimi%20i%20kolones%20se%20fundit\Metformine-urine-validation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7729658792663E-2"/>
          <c:y val="5.2618800939356267E-2"/>
          <c:w val="0.87991447944006995"/>
          <c:h val="0.815075631993369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919097011911973"/>
                  <c:y val="-6.9003471340276148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xVal>
            <c:numRef>
              <c:f>'16.07.2014'!$B$3:$B$8</c:f>
              <c:numCache>
                <c:formatCode>General</c:formatCode>
                <c:ptCount val="6"/>
                <c:pt idx="0">
                  <c:v>6.2500000000000069E-2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</c:numCache>
            </c:numRef>
          </c:xVal>
          <c:yVal>
            <c:numRef>
              <c:f>'16.07.2014'!$E$3:$E$8</c:f>
              <c:numCache>
                <c:formatCode>General</c:formatCode>
                <c:ptCount val="6"/>
                <c:pt idx="0">
                  <c:v>0.99</c:v>
                </c:pt>
                <c:pt idx="1">
                  <c:v>2</c:v>
                </c:pt>
                <c:pt idx="2">
                  <c:v>4.05</c:v>
                </c:pt>
                <c:pt idx="3">
                  <c:v>8.3500000000000068</c:v>
                </c:pt>
                <c:pt idx="4">
                  <c:v>16.75</c:v>
                </c:pt>
                <c:pt idx="5">
                  <c:v>34.5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593472"/>
        <c:axId val="79595008"/>
      </c:scatterChart>
      <c:valAx>
        <c:axId val="7959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595008"/>
        <c:crosses val="autoZero"/>
        <c:crossBetween val="midCat"/>
      </c:valAx>
      <c:valAx>
        <c:axId val="7959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5934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14480265438521E-2"/>
          <c:y val="8.2233099240973245E-2"/>
          <c:w val="0.87991447944006995"/>
          <c:h val="0.8274441370504362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4484665111305557"/>
                  <c:y val="-4.3198836613696119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xVal>
            <c:numRef>
              <c:f>'13.07.2014'!$B$3:$B$8</c:f>
              <c:numCache>
                <c:formatCode>General</c:formatCode>
                <c:ptCount val="6"/>
                <c:pt idx="0">
                  <c:v>6.25E-2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</c:numCache>
            </c:numRef>
          </c:xVal>
          <c:yVal>
            <c:numRef>
              <c:f>'13.07.2014'!$E$3:$E$8</c:f>
              <c:numCache>
                <c:formatCode>General</c:formatCode>
                <c:ptCount val="6"/>
                <c:pt idx="0">
                  <c:v>1</c:v>
                </c:pt>
                <c:pt idx="1">
                  <c:v>2.0499999999999998</c:v>
                </c:pt>
                <c:pt idx="2">
                  <c:v>4.0999999999999996</c:v>
                </c:pt>
                <c:pt idx="3">
                  <c:v>8.25</c:v>
                </c:pt>
                <c:pt idx="4">
                  <c:v>16.55</c:v>
                </c:pt>
                <c:pt idx="5">
                  <c:v>33.450000000000003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266560"/>
        <c:axId val="81268096"/>
      </c:scatterChart>
      <c:valAx>
        <c:axId val="812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1268096"/>
        <c:crosses val="autoZero"/>
        <c:crossBetween val="midCat"/>
      </c:valAx>
      <c:valAx>
        <c:axId val="8126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12665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9886165914654"/>
          <c:y val="4.8611111111111112E-2"/>
          <c:w val="0.72866073113409846"/>
          <c:h val="0.751207826294440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Sheet1!$X$5</c:f>
              <c:strCache>
                <c:ptCount val="1"/>
                <c:pt idx="0">
                  <c:v>Sasia-Cum</c:v>
                </c:pt>
              </c:strCache>
            </c:strRef>
          </c:tx>
          <c:xVal>
            <c:numRef>
              <c:f>Sheet1!$W$6:$W$12</c:f>
              <c:numCache>
                <c:formatCode>0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24</c:v>
                </c:pt>
              </c:numCache>
            </c:numRef>
          </c:xVal>
          <c:yVal>
            <c:numRef>
              <c:f>Sheet1!$X$6:$X$12</c:f>
              <c:numCache>
                <c:formatCode>0</c:formatCode>
                <c:ptCount val="7"/>
                <c:pt idx="0">
                  <c:v>0</c:v>
                </c:pt>
                <c:pt idx="1">
                  <c:v>75.333821321383581</c:v>
                </c:pt>
                <c:pt idx="2">
                  <c:v>173.63132810897878</c:v>
                </c:pt>
                <c:pt idx="3">
                  <c:v>242.31120393877276</c:v>
                </c:pt>
                <c:pt idx="4">
                  <c:v>288.52595931774295</c:v>
                </c:pt>
                <c:pt idx="5">
                  <c:v>324.22437040129194</c:v>
                </c:pt>
                <c:pt idx="6">
                  <c:v>345.24302517479583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24672"/>
        <c:axId val="24754816"/>
      </c:scatterChart>
      <c:valAx>
        <c:axId val="24524672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hours</a:t>
                </a:r>
              </a:p>
            </c:rich>
          </c:tx>
          <c:layout>
            <c:manualLayout>
              <c:xMode val="edge"/>
              <c:yMode val="edge"/>
              <c:x val="0.77560537571692423"/>
              <c:y val="0.8326146731658542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gency FB"/>
                <a:ea typeface="Agency FB"/>
                <a:cs typeface="Agency FB"/>
              </a:defRPr>
            </a:pPr>
            <a:endParaRPr lang="en-US"/>
          </a:p>
        </c:txPr>
        <c:crossAx val="24754816"/>
        <c:crosses val="autoZero"/>
        <c:crossBetween val="midCat"/>
        <c:majorUnit val="4"/>
      </c:valAx>
      <c:valAx>
        <c:axId val="24754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b="1" dirty="0">
                    <a:latin typeface="+mn-lt"/>
                  </a:rPr>
                  <a:t>mg/h</a:t>
                </a:r>
              </a:p>
            </c:rich>
          </c:tx>
          <c:layout>
            <c:manualLayout>
              <c:xMode val="edge"/>
              <c:yMode val="edge"/>
              <c:x val="2.1834597064255858E-2"/>
              <c:y val="9.1093613298337706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gency FB" pitchFamily="34" charset="0"/>
              </a:defRPr>
            </a:pPr>
            <a:endParaRPr lang="en-US"/>
          </a:p>
        </c:txPr>
        <c:crossAx val="245246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47643263342082"/>
          <c:y val="4.8611111111111112E-2"/>
          <c:w val="0.77021380139982498"/>
          <c:h val="0.85011771255865742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Sheet2!$C$23:$C$29</c:f>
              <c:numCache>
                <c:formatCode>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18</c:v>
                </c:pt>
              </c:numCache>
            </c:numRef>
          </c:xVal>
          <c:yVal>
            <c:numRef>
              <c:f>Sheet2!$D$23:$D$29</c:f>
              <c:numCache>
                <c:formatCode>0</c:formatCode>
                <c:ptCount val="7"/>
                <c:pt idx="0" formatCode="General">
                  <c:v>0</c:v>
                </c:pt>
                <c:pt idx="1">
                  <c:v>627.31947708852306</c:v>
                </c:pt>
                <c:pt idx="2">
                  <c:v>819.60825715296687</c:v>
                </c:pt>
                <c:pt idx="3">
                  <c:v>572.33229858161678</c:v>
                </c:pt>
                <c:pt idx="4">
                  <c:v>385.12296149141849</c:v>
                </c:pt>
                <c:pt idx="5">
                  <c:v>171.43975947208173</c:v>
                </c:pt>
                <c:pt idx="6">
                  <c:v>42.885133455353184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36096"/>
        <c:axId val="30465408"/>
      </c:scatterChart>
      <c:valAx>
        <c:axId val="2443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/>
                  <a:t>hours</a:t>
                </a:r>
              </a:p>
            </c:rich>
          </c:tx>
          <c:layout>
            <c:manualLayout>
              <c:xMode val="edge"/>
              <c:yMode val="edge"/>
              <c:x val="0.80664594557259306"/>
              <c:y val="0.9296062992125984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465408"/>
        <c:crosses val="autoZero"/>
        <c:crossBetween val="midCat"/>
      </c:valAx>
      <c:valAx>
        <c:axId val="30465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100" b="1" dirty="0">
                    <a:latin typeface="+mn-lt"/>
                    <a:cs typeface="Times New Roman" pitchFamily="18" charset="0"/>
                  </a:rPr>
                  <a:t>µg/h</a:t>
                </a:r>
              </a:p>
            </c:rich>
          </c:tx>
          <c:layout>
            <c:manualLayout>
              <c:xMode val="edge"/>
              <c:yMode val="edge"/>
              <c:x val="1.1952157296127456E-2"/>
              <c:y val="5.865325955877138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4360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0.80769</cdr:x>
      <cdr:y>0.90323</cdr:y>
    </cdr:from>
    <cdr:to>
      <cdr:x>0.94231</cdr:x>
      <cdr:y>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200400" y="2133600"/>
          <a:ext cx="533400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/>
            <a:t>mg/ml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</cdr:x>
      <cdr:y>0.91892</cdr:y>
    </cdr:from>
    <cdr:to>
      <cdr:x>0.93148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657600" y="2590800"/>
          <a:ext cx="601133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/>
            <a:t>m</a:t>
          </a:r>
          <a:r>
            <a:rPr lang="en-US" dirty="0" smtClean="0"/>
            <a:t>g/ml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0.80665</cdr:x>
      <cdr:y>0.8996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2836" y="2133600"/>
          <a:ext cx="681414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0.01498</cdr:x>
      <cdr:y>0.21339</cdr:y>
    </cdr:from>
    <cdr:to>
      <cdr:x>0.11989</cdr:x>
      <cdr:y>0.36402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4791" y="410573"/>
          <a:ext cx="383719" cy="28982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0.01498</cdr:x>
      <cdr:y>0.02441</cdr:y>
    </cdr:from>
    <cdr:to>
      <cdr:x>0.11989</cdr:x>
      <cdr:y>0.17504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50800" y="55573"/>
          <a:ext cx="355723" cy="34290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0.01498</cdr:x>
      <cdr:y>0.02441</cdr:y>
    </cdr:from>
    <cdr:to>
      <cdr:x>0.11989</cdr:x>
      <cdr:y>0.17504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61640" y="78122"/>
          <a:ext cx="431683" cy="482076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</cdr:x>
      <cdr:y>0.0251</cdr:y>
    </cdr:from>
    <cdr:to>
      <cdr:x>0.11798</cdr:x>
      <cdr:y>0.23013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0" y="57150"/>
          <a:ext cx="40005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</cdr:x>
      <cdr:y>0.90104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599" y="2471738"/>
          <a:ext cx="914401" cy="271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0.63586</cdr:x>
      <cdr:y>0.89062</cdr:y>
    </cdr:from>
    <cdr:to>
      <cdr:x>0.75949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65697" y="1348822"/>
          <a:ext cx="284973" cy="165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0.00174</cdr:y>
    </cdr:from>
    <cdr:to>
      <cdr:x>0.10825</cdr:x>
      <cdr:y>0.12674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4773"/>
          <a:ext cx="355723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1D69-F4A2-465B-94E8-35AFBE7F9891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B0CAC-DB5B-479B-8B6C-466DF223B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9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1901641300122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ivya\Desktop\New folder\hplc templ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867400" cy="762000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>
                <a:latin typeface="Broadway BT" pitchFamily="82" charset="0"/>
              </a:rPr>
              <a:t/>
            </a:r>
            <a:br>
              <a:rPr lang="en-US" sz="4000" b="1" dirty="0" smtClean="0">
                <a:latin typeface="Broadway BT" pitchFamily="82" charset="0"/>
              </a:rPr>
            </a:br>
            <a:r>
              <a:rPr lang="en-US" sz="4000" b="1" dirty="0" smtClean="0">
                <a:latin typeface="Broadway BT" pitchFamily="82" charset="0"/>
              </a:rPr>
              <a:t/>
            </a:r>
            <a:br>
              <a:rPr lang="en-US" sz="4000" b="1" dirty="0" smtClean="0">
                <a:latin typeface="Broadway BT" pitchFamily="82" charset="0"/>
              </a:rPr>
            </a:br>
            <a:r>
              <a:rPr lang="en-US" sz="4000" b="1" dirty="0" smtClean="0">
                <a:latin typeface="Broadway BT" pitchFamily="82" charset="0"/>
              </a:rPr>
              <a:t/>
            </a:r>
            <a:br>
              <a:rPr lang="en-US" sz="4000" b="1" dirty="0" smtClean="0">
                <a:latin typeface="Broadway BT" pitchFamily="82" charset="0"/>
              </a:rPr>
            </a:br>
            <a:r>
              <a:rPr lang="en-US" sz="4000" b="1" dirty="0" smtClean="0">
                <a:latin typeface="Arial Narrow" pitchFamily="34" charset="0"/>
              </a:rPr>
              <a:t>Determination of metformin in urine</a:t>
            </a:r>
            <a:r>
              <a:rPr lang="en-US" sz="4000" b="1" dirty="0" smtClean="0">
                <a:latin typeface="Arial Narrow" pitchFamily="34" charset="0"/>
                <a:cs typeface="Times New Roman"/>
              </a:rPr>
              <a:t/>
            </a:r>
            <a:br>
              <a:rPr lang="en-US" sz="4000" b="1" dirty="0" smtClean="0">
                <a:latin typeface="Arial Narrow" pitchFamily="34" charset="0"/>
                <a:cs typeface="Times New Roman"/>
              </a:rPr>
            </a:br>
            <a:r>
              <a:rPr lang="en-US" sz="1800" b="1" dirty="0" smtClean="0">
                <a:latin typeface="Arial Narrow" pitchFamily="34" charset="0"/>
                <a:cs typeface="Times New Roman"/>
              </a:rPr>
              <a:t>(by Liquid </a:t>
            </a:r>
            <a:r>
              <a:rPr lang="en-US" sz="1800" b="1" dirty="0">
                <a:latin typeface="Arial Narrow" pitchFamily="34" charset="0"/>
                <a:cs typeface="Times New Roman"/>
              </a:rPr>
              <a:t>C</a:t>
            </a:r>
            <a:r>
              <a:rPr lang="en-US" sz="1800" b="1" dirty="0" smtClean="0">
                <a:latin typeface="Arial Narrow" pitchFamily="34" charset="0"/>
                <a:cs typeface="Times New Roman"/>
              </a:rPr>
              <a:t>hromatography LC)</a:t>
            </a:r>
            <a:endParaRPr lang="en-US" sz="1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823" y="212766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Eva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troja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leonard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deda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Gëzim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boçari</a:t>
            </a:r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algn="ctr"/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Prizren</a:t>
            </a:r>
            <a:r>
              <a:rPr lang="en-US" b="1" i="1" cap="all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, September 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2014</a:t>
            </a:r>
            <a:endParaRPr lang="en-US" b="1" i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2050" name="Picture 2" descr="G:\fotot e aparaturave ne lab\Agilent-HPLC-1200-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04900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8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48106" y="228600"/>
            <a:ext cx="70958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Instruments/Chromatographic system</a:t>
            </a:r>
          </a:p>
          <a:p>
            <a:pPr algn="ctr"/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Chromatographic system in reverse phase Agilent 1200, having in-built  binary pump, </a:t>
            </a:r>
            <a:r>
              <a:rPr lang="en-US" sz="2400" b="1" dirty="0" smtClean="0">
                <a:latin typeface="Arial Narrow" pitchFamily="34" charset="0"/>
              </a:rPr>
              <a:t>UV/Vis DAD (Agilent 1200) </a:t>
            </a:r>
            <a:r>
              <a:rPr lang="en-US" sz="2400" dirty="0" smtClean="0">
                <a:latin typeface="Arial Narrow" pitchFamily="34" charset="0"/>
              </a:rPr>
              <a:t>using CWS software (</a:t>
            </a:r>
            <a:r>
              <a:rPr lang="en-US" sz="2400" dirty="0" err="1" smtClean="0">
                <a:latin typeface="Arial Narrow" pitchFamily="34" charset="0"/>
              </a:rPr>
              <a:t>ChemStation</a:t>
            </a:r>
            <a:r>
              <a:rPr lang="en-US" sz="2400" dirty="0" smtClean="0">
                <a:latin typeface="Arial Narrow" pitchFamily="34" charset="0"/>
              </a:rPr>
              <a:t>) install in PC.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q-AL" sz="2400" dirty="0" smtClean="0">
                <a:latin typeface="Arial Narrow" pitchFamily="34" charset="0"/>
              </a:rPr>
              <a:t>Superspher</a:t>
            </a:r>
            <a:r>
              <a:rPr lang="sq-AL" sz="2400" baseline="30000" dirty="0">
                <a:latin typeface="Arial Narrow" pitchFamily="34" charset="0"/>
              </a:rPr>
              <a:t>®</a:t>
            </a:r>
            <a:r>
              <a:rPr lang="sq-AL" sz="2400" dirty="0">
                <a:latin typeface="Arial Narrow" pitchFamily="34" charset="0"/>
              </a:rPr>
              <a:t> 100 RP 18 (250mm x 4.0mm i.d., 5µm </a:t>
            </a:r>
            <a:r>
              <a:rPr lang="en-US" sz="2400" dirty="0" smtClean="0">
                <a:latin typeface="Arial Narrow" pitchFamily="34" charset="0"/>
              </a:rPr>
              <a:t>particle size</a:t>
            </a:r>
            <a:r>
              <a:rPr lang="sq-AL" sz="2400" dirty="0" smtClean="0">
                <a:latin typeface="Arial Narrow" pitchFamily="34" charset="0"/>
              </a:rPr>
              <a:t>) C18. 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q-AL" sz="2400" dirty="0" smtClean="0">
                <a:latin typeface="Arial Narrow" pitchFamily="34" charset="0"/>
              </a:rPr>
              <a:t>Centrifug</a:t>
            </a:r>
            <a:r>
              <a:rPr lang="en-US" sz="2400" dirty="0">
                <a:latin typeface="Arial Narrow" pitchFamily="34" charset="0"/>
              </a:rPr>
              <a:t>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sq-AL" sz="2400" dirty="0" smtClean="0">
                <a:latin typeface="Arial Narrow" pitchFamily="34" charset="0"/>
              </a:rPr>
              <a:t> 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Analytical balance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Vortex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p</a:t>
            </a:r>
            <a:r>
              <a:rPr lang="sq-AL" sz="2400" dirty="0" smtClean="0">
                <a:latin typeface="Arial Narrow" pitchFamily="34" charset="0"/>
              </a:rPr>
              <a:t>H-met</a:t>
            </a:r>
            <a:r>
              <a:rPr lang="en-US" sz="2400" dirty="0" err="1" smtClean="0">
                <a:latin typeface="Arial Narrow" pitchFamily="34" charset="0"/>
              </a:rPr>
              <a:t>er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Ultrasonic cleaner</a:t>
            </a:r>
            <a:endParaRPr lang="en-US" sz="2400" dirty="0">
              <a:latin typeface="Arial Narrow" pitchFamily="34" charset="0"/>
            </a:endParaRPr>
          </a:p>
          <a:p>
            <a:r>
              <a:rPr lang="en-US" sz="20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2" descr="G:\artikulli\shembuj przantimesh per HPLC\skema me ngjy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3200400"/>
          </a:xfrm>
          <a:prstGeom prst="rect">
            <a:avLst/>
          </a:prstGeom>
          <a:noFill/>
        </p:spPr>
      </p:pic>
      <p:pic>
        <p:nvPicPr>
          <p:cNvPr id="6" name="Picture 2" descr="G:\fotot e doktoratures\P1050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94" y="3717925"/>
            <a:ext cx="3666506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vya\Desktop\hplc\hplc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7" t="30000" r="31667" b="23333"/>
          <a:stretch>
            <a:fillRect/>
          </a:stretch>
        </p:blipFill>
        <p:spPr bwMode="auto">
          <a:xfrm>
            <a:off x="0" y="0"/>
            <a:ext cx="9144000" cy="6977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6725" y="228600"/>
            <a:ext cx="576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Narrow" pitchFamily="34" charset="0"/>
              </a:rPr>
              <a:t>              </a:t>
            </a:r>
            <a:r>
              <a:rPr lang="en-US" sz="2800" b="1" dirty="0" smtClean="0">
                <a:latin typeface="Arial Narrow" pitchFamily="34" charset="0"/>
              </a:rPr>
              <a:t>Chromatographic conditions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53440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Mobile phase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ACN:sodium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phosphate buffer 10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mmol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pH=6.0, 0.3%SDS (30:70)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Mobile phase was filtered and degased for 30 minutes before use.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The flow rate 1.00 ml/min,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dedection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was carry out in 236 nm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Column’s temperature 50°C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Manual injector 20µL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The retention time of metformin was 6.4 minutes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Method was linear in the range 62.5-2000 µg/ml</a:t>
            </a: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vya\Desktop\hplc\hplc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7" t="30000" r="31667" b="23333"/>
          <a:stretch>
            <a:fillRect/>
          </a:stretch>
        </p:blipFill>
        <p:spPr bwMode="auto">
          <a:xfrm>
            <a:off x="0" y="-76200"/>
            <a:ext cx="9144000" cy="7003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04800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q-AL" sz="2800" b="1" i="1" dirty="0">
                <a:latin typeface="Arial Narrow" pitchFamily="34" charset="0"/>
              </a:rPr>
              <a:t>Calibration standards and quality control urine samples</a:t>
            </a:r>
            <a:r>
              <a:rPr lang="sq-AL" sz="2800" b="1" dirty="0">
                <a:latin typeface="Arial Narrow" pitchFamily="34" charset="0"/>
              </a:rPr>
              <a:t> </a:t>
            </a:r>
            <a:endParaRPr lang="en-US" sz="2800" b="1" dirty="0">
              <a:latin typeface="Arial Narrow" pitchFamily="34" charset="0"/>
            </a:endParaRPr>
          </a:p>
          <a:p>
            <a:pPr lvl="1"/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Stock solution Metformin in buffer (40 mg/ml)</a:t>
            </a:r>
          </a:p>
          <a:p>
            <a:pPr lvl="1"/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Working standards (62.5-2000 µg/ml) </a:t>
            </a:r>
            <a:r>
              <a:rPr lang="sq-AL" sz="2400" dirty="0">
                <a:latin typeface="Arial Narrow" pitchFamily="34" charset="0"/>
              </a:rPr>
              <a:t>obtained by diluting the stock solution in drug-free </a:t>
            </a:r>
            <a:r>
              <a:rPr lang="sq-AL" sz="2400" dirty="0" smtClean="0">
                <a:latin typeface="Arial Narrow" pitchFamily="34" charset="0"/>
              </a:rPr>
              <a:t>urine</a:t>
            </a:r>
            <a:endParaRPr lang="en-US" sz="2400" dirty="0" smtClean="0">
              <a:latin typeface="Arial Narrow" pitchFamily="34" charset="0"/>
            </a:endParaRPr>
          </a:p>
          <a:p>
            <a:pPr lvl="1"/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he </a:t>
            </a:r>
            <a:r>
              <a:rPr lang="sq-AL" sz="2400" dirty="0" smtClean="0">
                <a:latin typeface="Arial Narrow" pitchFamily="34" charset="0"/>
              </a:rPr>
              <a:t>solutions </a:t>
            </a:r>
            <a:r>
              <a:rPr lang="sq-AL" sz="2400" dirty="0">
                <a:latin typeface="Arial Narrow" pitchFamily="34" charset="0"/>
              </a:rPr>
              <a:t>were freshly prepared for each analytical </a:t>
            </a:r>
            <a:r>
              <a:rPr lang="sq-AL" sz="2400" dirty="0" smtClean="0">
                <a:latin typeface="Arial Narrow" pitchFamily="34" charset="0"/>
              </a:rPr>
              <a:t>run</a:t>
            </a:r>
            <a:endParaRPr lang="en-US" sz="2400" dirty="0">
              <a:latin typeface="Arial Narrow" pitchFamily="34" charset="0"/>
            </a:endParaRPr>
          </a:p>
          <a:p>
            <a:pPr lvl="1"/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Urine samples were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centrifugated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at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10000 rpm/min for 10 min, filtered and diluted </a:t>
            </a:r>
            <a:r>
              <a:rPr lang="sq-AL" sz="2400" dirty="0">
                <a:latin typeface="Arial Narrow" pitchFamily="34" charset="0"/>
              </a:rPr>
              <a:t>100-fold in water before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HPLC.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2399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Development and validation </a:t>
            </a:r>
            <a:r>
              <a:rPr lang="en-US" sz="2800" b="1" dirty="0">
                <a:latin typeface="Arial Narrow" pitchFamily="34" charset="0"/>
              </a:rPr>
              <a:t>of </a:t>
            </a:r>
            <a:r>
              <a:rPr lang="en-US" sz="2800" b="1" dirty="0" err="1" smtClean="0">
                <a:latin typeface="Arial Narrow" pitchFamily="34" charset="0"/>
              </a:rPr>
              <a:t>bioanalytical</a:t>
            </a:r>
            <a:r>
              <a:rPr lang="en-US" sz="2800" b="1" dirty="0" smtClean="0">
                <a:latin typeface="Arial Narrow" pitchFamily="34" charset="0"/>
              </a:rPr>
              <a:t> method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610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The main analytical parameters  that are used for validation of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bioanalytical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method are :</a:t>
            </a:r>
          </a:p>
          <a:p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Linearity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Precision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Accuracy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Limit of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dedection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Limit of quantification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Selectivity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Specificity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Robustness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"/>
                <a:ext cx="9144000" cy="7048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Arial Narrow" pitchFamily="34" charset="0"/>
                    <a:cs typeface="Times New Roman" pitchFamily="18" charset="0"/>
                  </a:rPr>
                  <a:t>Linearity </a:t>
                </a:r>
              </a:p>
              <a:p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Arial Narrow" pitchFamily="34" charset="0"/>
                    <a:cs typeface="Times New Roman" pitchFamily="18" charset="0"/>
                  </a:rPr>
                  <a:t>Concentration of </a:t>
                </a:r>
                <a:r>
                  <a:rPr lang="en-US" sz="2400" dirty="0" err="1" smtClean="0">
                    <a:latin typeface="Arial Narrow" pitchFamily="34" charset="0"/>
                    <a:cs typeface="Times New Roman" pitchFamily="18" charset="0"/>
                  </a:rPr>
                  <a:t>analyte</a:t>
                </a:r>
                <a:r>
                  <a:rPr lang="en-US" sz="2400" dirty="0" smtClean="0">
                    <a:latin typeface="Arial Narrow" pitchFamily="34" charset="0"/>
                    <a:cs typeface="Times New Roman" pitchFamily="18" charset="0"/>
                  </a:rPr>
                  <a:t>– absorbance</a:t>
                </a:r>
              </a:p>
              <a:p>
                <a:r>
                  <a:rPr lang="en-US" sz="2400" dirty="0" smtClean="0">
                    <a:latin typeface="Arial Narrow" pitchFamily="34" charset="0"/>
                    <a:cs typeface="Times New Roman" pitchFamily="18" charset="0"/>
                  </a:rPr>
                  <a:t>Calibration curve of metformin in urine</a:t>
                </a: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400" b="1" dirty="0" smtClean="0">
                    <a:latin typeface="Arial Narrow" pitchFamily="34" charset="0"/>
                    <a:cs typeface="Times New Roman" pitchFamily="18" charset="0"/>
                  </a:rPr>
                  <a:t>Fig 1</a:t>
                </a:r>
                <a:r>
                  <a:rPr lang="en-US" sz="1400" dirty="0" smtClean="0">
                    <a:latin typeface="Arial Narrow" pitchFamily="34" charset="0"/>
                    <a:cs typeface="Times New Roman" pitchFamily="18" charset="0"/>
                  </a:rPr>
                  <a:t>. </a:t>
                </a:r>
                <a:r>
                  <a:rPr lang="sq-AL" sz="1400" dirty="0"/>
                  <a:t>HPLC-UV chromatograms obtained for blank urine spiked with metformin </a:t>
                </a:r>
                <a:r>
                  <a:rPr lang="sq-AL" sz="1400" dirty="0" smtClean="0"/>
                  <a:t>62</a:t>
                </a:r>
                <a:r>
                  <a:rPr lang="en-US" sz="1400" dirty="0" smtClean="0"/>
                  <a:t>.</a:t>
                </a:r>
                <a:r>
                  <a:rPr lang="sq-AL" sz="1400" dirty="0" smtClean="0"/>
                  <a:t>5 µg/ml </a:t>
                </a:r>
                <a:r>
                  <a:rPr lang="sq-AL" sz="1400" dirty="0"/>
                  <a:t>(a), </a:t>
                </a:r>
                <a:r>
                  <a:rPr lang="sq-AL" sz="1400" dirty="0" smtClean="0"/>
                  <a:t>125 µg/ml </a:t>
                </a:r>
                <a:r>
                  <a:rPr lang="sq-AL" sz="1400" dirty="0"/>
                  <a:t>(b), </a:t>
                </a:r>
                <a:r>
                  <a:rPr lang="sq-AL" sz="1400" dirty="0" smtClean="0"/>
                  <a:t>25</a:t>
                </a:r>
                <a:r>
                  <a:rPr lang="en-US" sz="1400" dirty="0" smtClean="0"/>
                  <a:t>0</a:t>
                </a:r>
                <a:r>
                  <a:rPr lang="sq-AL" sz="1400" dirty="0" smtClean="0"/>
                  <a:t> µg/ml </a:t>
                </a:r>
                <a:r>
                  <a:rPr lang="sq-AL" sz="1400" dirty="0"/>
                  <a:t>(c), </a:t>
                </a:r>
                <a:r>
                  <a:rPr lang="sq-AL" sz="1400" dirty="0" smtClean="0"/>
                  <a:t>5</a:t>
                </a:r>
                <a:r>
                  <a:rPr lang="en-US" sz="1400" dirty="0" smtClean="0"/>
                  <a:t>00</a:t>
                </a:r>
                <a:r>
                  <a:rPr lang="sq-AL" sz="1400" dirty="0" smtClean="0"/>
                  <a:t> µg/ml </a:t>
                </a:r>
                <a:r>
                  <a:rPr lang="sq-AL" sz="1400" dirty="0"/>
                  <a:t>(c), </a:t>
                </a:r>
                <a:r>
                  <a:rPr lang="sq-AL" sz="1400" dirty="0" smtClean="0"/>
                  <a:t>10</a:t>
                </a:r>
                <a:r>
                  <a:rPr lang="en-US" sz="1400" dirty="0" smtClean="0"/>
                  <a:t>00</a:t>
                </a:r>
                <a:r>
                  <a:rPr lang="sq-AL" sz="1400" dirty="0" smtClean="0"/>
                  <a:t> µg/ml </a:t>
                </a:r>
                <a:r>
                  <a:rPr lang="sq-AL" sz="1400" dirty="0"/>
                  <a:t>(d), </a:t>
                </a:r>
                <a:r>
                  <a:rPr lang="sq-AL" sz="1400" dirty="0" smtClean="0"/>
                  <a:t>20</a:t>
                </a:r>
                <a:r>
                  <a:rPr lang="en-US" sz="1400" dirty="0" smtClean="0"/>
                  <a:t>00</a:t>
                </a:r>
                <a:r>
                  <a:rPr lang="sq-AL" sz="1400" dirty="0" smtClean="0"/>
                  <a:t> </a:t>
                </a:r>
                <a14:m>
                  <m:oMath xmlns:m="http://schemas.openxmlformats.org/officeDocument/2006/math">
                    <m:r>
                      <a:rPr lang="sq-AL" sz="1400" i="1" dirty="0" smtClean="0">
                        <a:latin typeface="Cambria Math"/>
                      </a:rPr>
                      <m:t>µ</m:t>
                    </m:r>
                  </m:oMath>
                </a14:m>
                <a:r>
                  <a:rPr lang="sq-AL" sz="1400" dirty="0"/>
                  <a:t>g/ml (f).</a:t>
                </a:r>
                <a:endParaRPr lang="en-US" sz="1400" dirty="0"/>
              </a:p>
              <a:p>
                <a:r>
                  <a:rPr lang="en-US" sz="1400" dirty="0" smtClean="0">
                    <a:latin typeface="Arial Narrow" pitchFamily="34" charset="0"/>
                    <a:cs typeface="Times New Roman" pitchFamily="18" charset="0"/>
                  </a:rPr>
                  <a:t/>
                </a:r>
                <a:br>
                  <a:rPr lang="en-US" sz="1400" dirty="0" smtClean="0">
                    <a:latin typeface="Arial Narrow" pitchFamily="34" charset="0"/>
                    <a:cs typeface="Times New Roman" pitchFamily="18" charset="0"/>
                  </a:rPr>
                </a:br>
                <a:endParaRPr lang="en-US" sz="1400" dirty="0" smtClean="0">
                  <a:latin typeface="Arial Narrow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"/>
                <a:ext cx="9144000" cy="7048083"/>
              </a:xfrm>
              <a:prstGeom prst="rect">
                <a:avLst/>
              </a:prstGeom>
              <a:blipFill rotWithShape="1">
                <a:blip r:embed="rId4"/>
                <a:stretch>
                  <a:fillRect l="-1000" t="-865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7620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Calibration curves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                                                            b)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Fig 2. 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alibration curves of metformin in urine within-day (a) and between days (b).</a:t>
            </a:r>
            <a:endParaRPr lang="en-US" dirty="0"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171612"/>
              </p:ext>
            </p:extLst>
          </p:nvPr>
        </p:nvGraphicFramePr>
        <p:xfrm>
          <a:off x="152400" y="2286000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03230"/>
              </p:ext>
            </p:extLst>
          </p:nvPr>
        </p:nvGraphicFramePr>
        <p:xfrm>
          <a:off x="4572000" y="2209800"/>
          <a:ext cx="4572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PRECISION AND ACCURACY WITHIN-DAY AND BETWEEN DAYS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57744"/>
              </p:ext>
            </p:extLst>
          </p:nvPr>
        </p:nvGraphicFramePr>
        <p:xfrm>
          <a:off x="1524000" y="1066799"/>
          <a:ext cx="6324601" cy="22098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577372"/>
                <a:gridCol w="1043901"/>
                <a:gridCol w="960128"/>
              </a:tblGrid>
              <a:tr h="883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Nominal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concentration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µ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Calculated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concentration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µ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g/ml)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Within-day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Mean ± SD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(n=6)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ion  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Accuracy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 – L   (100)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97.4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97.4 ± 3.811</a:t>
                      </a:r>
                      <a:endParaRPr lang="sq-AL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3.9 %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2.21 %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QC-M    (400)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401.4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401.4 ± 20.36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5.1 %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4.25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QC-H    (1600)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1666.167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1666.167 ± 107.602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6.5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1.05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74427"/>
              </p:ext>
            </p:extLst>
          </p:nvPr>
        </p:nvGraphicFramePr>
        <p:xfrm>
          <a:off x="1524000" y="3733799"/>
          <a:ext cx="6324601" cy="2362200"/>
        </p:xfrm>
        <a:graphic>
          <a:graphicData uri="http://schemas.openxmlformats.org/drawingml/2006/table">
            <a:tbl>
              <a:tblPr/>
              <a:tblGrid>
                <a:gridCol w="1549348"/>
                <a:gridCol w="1339666"/>
                <a:gridCol w="1431558"/>
                <a:gridCol w="1043901"/>
                <a:gridCol w="960128"/>
              </a:tblGrid>
              <a:tr h="68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Nominal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concentration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µ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Calculated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concentration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µ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Between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days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Mean ± SD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(n=27)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ion 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Accuracy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 – L   (100)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99.8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99.8 ± 9.791</a:t>
                      </a:r>
                      <a:endParaRPr lang="sq-AL" sz="14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sq-AL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9.8 % 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0.2 %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QC-M    (400)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396.1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396.1 ± 23.73</a:t>
                      </a:r>
                      <a:endParaRPr lang="sq-AL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6.0 %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1 %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QC-H    (1600)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1651.9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1651.9 ± 101.916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6.2 %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3.2 %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-381000"/>
            <a:ext cx="9143999" cy="67966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Limit of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Dedection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and Limit of Quantification (LOD and LOQ)</a:t>
            </a:r>
          </a:p>
          <a:p>
            <a:endParaRPr lang="en-US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sq-AL" sz="2400" dirty="0" smtClean="0">
                <a:latin typeface="Arial Narrow" pitchFamily="34" charset="0"/>
              </a:rPr>
              <a:t>LOD = 3.3 SD/S </a:t>
            </a:r>
            <a:r>
              <a:rPr lang="en-US" sz="2400" dirty="0" smtClean="0">
                <a:latin typeface="Arial Narrow" pitchFamily="34" charset="0"/>
              </a:rPr>
              <a:t>and </a:t>
            </a:r>
            <a:r>
              <a:rPr lang="sq-AL" sz="2400" dirty="0" smtClean="0">
                <a:latin typeface="Arial Narrow" pitchFamily="34" charset="0"/>
              </a:rPr>
              <a:t>LOQ = 10 S.D/S, </a:t>
            </a:r>
            <a:r>
              <a:rPr lang="en-US" sz="2400" dirty="0" smtClean="0">
                <a:latin typeface="Arial Narrow" pitchFamily="34" charset="0"/>
              </a:rPr>
              <a:t>where</a:t>
            </a:r>
            <a:r>
              <a:rPr lang="sq-AL" sz="2400" dirty="0" smtClean="0">
                <a:latin typeface="Arial Narrow" pitchFamily="34" charset="0"/>
              </a:rPr>
              <a:t> S.D </a:t>
            </a:r>
            <a:r>
              <a:rPr lang="en-US" sz="2400" dirty="0" smtClean="0">
                <a:latin typeface="Arial Narrow" pitchFamily="34" charset="0"/>
              </a:rPr>
              <a:t>is </a:t>
            </a:r>
            <a:r>
              <a:rPr lang="sq-AL" sz="2400" dirty="0">
                <a:latin typeface="Arial Narrow" pitchFamily="34" charset="0"/>
              </a:rPr>
              <a:t>LOD = 3.3 SD/S and LOQ = 10 S.D/S, where S.D is the residual standard deviation of regression line and S is the slope of the line</a:t>
            </a:r>
            <a:r>
              <a:rPr lang="sq-AL" sz="2400" dirty="0" smtClean="0">
                <a:latin typeface="Arial Narrow" pitchFamily="34" charset="0"/>
              </a:rPr>
              <a:t>.</a:t>
            </a:r>
            <a:endParaRPr lang="en-US" sz="2400" dirty="0" smtClean="0">
              <a:latin typeface="Arial Narrow" pitchFamily="34" charset="0"/>
            </a:endParaRPr>
          </a:p>
          <a:p>
            <a:endParaRPr lang="en-US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LOD =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12 µg/ml</a:t>
            </a:r>
            <a:endParaRPr lang="en-US" sz="2400" b="1" i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LOQ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=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35 µg/ml</a:t>
            </a:r>
            <a:endParaRPr lang="en-US" sz="2400" b="1" i="1" dirty="0">
              <a:latin typeface="Arial Narrow" pitchFamily="34" charset="0"/>
              <a:cs typeface="Times New Roman" pitchFamily="18" charset="0"/>
            </a:endParaRPr>
          </a:p>
          <a:p>
            <a:endParaRPr lang="en-US" sz="2400" b="1" i="1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i="1" smtClean="0">
                <a:latin typeface="Arial Narrow" pitchFamily="34" charset="0"/>
                <a:cs typeface="Times New Roman" pitchFamily="18" charset="0"/>
              </a:rPr>
              <a:t>In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the range 62.5-2000 </a:t>
            </a:r>
            <a:r>
              <a:rPr lang="en-US" sz="2400" b="1" i="1" dirty="0">
                <a:latin typeface="Arial Narrow" pitchFamily="34" charset="0"/>
                <a:cs typeface="Times New Roman" pitchFamily="18" charset="0"/>
              </a:rPr>
              <a:t>µ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g/ml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-82494" y="0"/>
            <a:ext cx="9226494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Selectivity and specificity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latin typeface="Arial Narrow" pitchFamily="34" charset="0"/>
              </a:rPr>
              <a:t>Fig 3</a:t>
            </a:r>
            <a:r>
              <a:rPr lang="en-US" dirty="0" smtClean="0">
                <a:latin typeface="Arial Narrow" pitchFamily="34" charset="0"/>
              </a:rPr>
              <a:t>. Spectra of Metformin in 236 nm(a) </a:t>
            </a:r>
            <a:r>
              <a:rPr lang="en-US" dirty="0">
                <a:latin typeface="Arial Narrow" pitchFamily="34" charset="0"/>
              </a:rPr>
              <a:t>and </a:t>
            </a:r>
            <a:r>
              <a:rPr lang="en-US" dirty="0" smtClean="0">
                <a:latin typeface="Arial Narrow" pitchFamily="34" charset="0"/>
              </a:rPr>
              <a:t>HPLC-UV chromatogram of blank human urine (b)</a:t>
            </a:r>
          </a:p>
        </p:txBody>
      </p:sp>
      <p:pic>
        <p:nvPicPr>
          <p:cNvPr id="19458" name="Picture 2" descr="G:\spektri i M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447800"/>
            <a:ext cx="4343400" cy="1600200"/>
          </a:xfrm>
          <a:prstGeom prst="rect">
            <a:avLst/>
          </a:prstGeom>
          <a:noFill/>
        </p:spPr>
      </p:pic>
      <p:pic>
        <p:nvPicPr>
          <p:cNvPr id="6" name="Picture 5" descr="G:\grafike te korigjuar\KK Urine me nje shkalle\blank urin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505200"/>
            <a:ext cx="5543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Robustness</a:t>
            </a:r>
          </a:p>
          <a:p>
            <a:endParaRPr lang="en-US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sq-AL" sz="2400" dirty="0"/>
              <a:t>Small changes in mobile phase organic strength 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sq-AL" sz="2400" dirty="0" smtClean="0"/>
              <a:t>and </a:t>
            </a:r>
            <a:r>
              <a:rPr lang="sq-AL" sz="2400" dirty="0"/>
              <a:t>in pH by ± 2% has no significant effect on chromatographic resolution.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39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Determination of metformin in biological fluids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(human plasma, urine, </a:t>
            </a:r>
            <a:r>
              <a:rPr lang="en-US" sz="2800" b="1" dirty="0" err="1" smtClean="0">
                <a:latin typeface="Arial Narrow" pitchFamily="34" charset="0"/>
              </a:rPr>
              <a:t>etc</a:t>
            </a:r>
            <a:r>
              <a:rPr lang="en-US" sz="2800" b="1" dirty="0" smtClean="0">
                <a:latin typeface="Arial Narrow" pitchFamily="34" charset="0"/>
              </a:rPr>
              <a:t>)</a:t>
            </a: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2800" dirty="0"/>
              <a:t>Challenge to conventional chromatographic methods</a:t>
            </a:r>
            <a:r>
              <a:rPr lang="en-US" sz="2000" dirty="0" smtClean="0">
                <a:latin typeface="Arial Narrow" pitchFamily="34" charset="0"/>
              </a:rPr>
              <a:t>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0" y="0"/>
            <a:ext cx="9143999" cy="67966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Application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Arial Narrow" pitchFamily="34" charset="0"/>
              </a:rPr>
              <a:t>The method was used to determined metformin concentration in urine samples from 18 healthy volunteers, after oral administration of a tablet containing 850 mg of metformin.</a:t>
            </a: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Fig. 4. 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HPLC-UV </a:t>
            </a:r>
            <a:r>
              <a:rPr lang="sq-AL" dirty="0" smtClean="0">
                <a:latin typeface="Arial Narrow" pitchFamily="34" charset="0"/>
              </a:rPr>
              <a:t>chromatograms </a:t>
            </a:r>
            <a:r>
              <a:rPr lang="sq-AL" dirty="0">
                <a:latin typeface="Arial Narrow" pitchFamily="34" charset="0"/>
              </a:rPr>
              <a:t>obtained for urine from volunteer 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a- 2 hours (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c=1.0931 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mg/ml) b- 4 hours (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c=1.1813 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mg/ml) c- 6 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hours (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c=0.1356mg/ml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) after </a:t>
            </a:r>
            <a:r>
              <a:rPr lang="sq-AL" dirty="0" smtClean="0">
                <a:latin typeface="Arial Narrow" pitchFamily="34" charset="0"/>
              </a:rPr>
              <a:t>oral </a:t>
            </a:r>
            <a:r>
              <a:rPr lang="sq-AL" dirty="0">
                <a:latin typeface="Arial Narrow" pitchFamily="34" charset="0"/>
              </a:rPr>
              <a:t>administration of 850 mg metformin </a:t>
            </a:r>
            <a:r>
              <a:rPr lang="sq-AL" dirty="0" smtClean="0">
                <a:latin typeface="Arial Narrow" pitchFamily="34" charset="0"/>
              </a:rPr>
              <a:t>tablet</a:t>
            </a:r>
            <a:endParaRPr lang="en-US" sz="4000" dirty="0" smtClean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5999"/>
            <a:ext cx="59436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0" y="0"/>
            <a:ext cx="9143999" cy="67966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Cumulative amount and rate of excretion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a)                                                                                                                                             b)</a:t>
            </a: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endParaRPr lang="en-US" sz="12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1200" dirty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Fig </a:t>
            </a:r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5.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Cumulative amount (a) 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and 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rate of 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excretion (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b) 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of 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Metformin 850 mg tablet in 18 healthy volunteers in 24 hours. </a:t>
            </a: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Algerian" pitchFamily="82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8071798"/>
              </p:ext>
            </p:extLst>
          </p:nvPr>
        </p:nvGraphicFramePr>
        <p:xfrm>
          <a:off x="152400" y="19812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64700459"/>
              </p:ext>
            </p:extLst>
          </p:nvPr>
        </p:nvGraphicFramePr>
        <p:xfrm>
          <a:off x="4419600" y="20574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60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Conclusions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Method was simple,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rapid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selective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accurate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use conventional column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comply the purpose (study of BE from urinary data)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q-AL"/>
          </a:p>
        </p:txBody>
      </p:sp>
      <p:pic>
        <p:nvPicPr>
          <p:cNvPr id="19458" name="Picture 2" descr="G:\artikulli\shembuj przantimesh per HPLC\skema me ngjyr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92743" y="838200"/>
            <a:ext cx="8171596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you!</a:t>
            </a:r>
            <a:endParaRPr lang="en-US" sz="96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vya\Desktop\hplc\hpl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1447800"/>
            <a:ext cx="576766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Metformin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Oral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antidiabetic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drug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Small molecule with high polarity</a:t>
            </a:r>
          </a:p>
          <a:p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(impossible to maintain by RP columns)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pKa1=2.8 and pKa2=11.5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Full-size image (2 K)">
            <a:hlinkClick r:id="rId3" tooltip="&quot;Full-size image (2 K)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196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0"/>
            <a:ext cx="9144000" cy="6837017"/>
          </a:xfrm>
          <a:prstGeom prst="rect">
            <a:avLst/>
          </a:prstGeom>
          <a:noFill/>
        </p:spPr>
      </p:pic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/>
          <a:srcRect t="-7619" r="58572" b="29524"/>
          <a:stretch>
            <a:fillRect/>
          </a:stretch>
        </p:blipFill>
        <p:spPr bwMode="auto">
          <a:xfrm>
            <a:off x="0" y="0"/>
            <a:ext cx="20481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152399"/>
            <a:ext cx="631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Determination of Metformin in urine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838200"/>
            <a:ext cx="7315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There are many methods to determine Metformin in urine 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Capillary electrophoresis (with contactless conductivity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dedection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Voltammetric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method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Cation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-exchange HPLC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Normal phase chromatography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LC-MS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RP-HPLC (specific column or common columns using ion-pairing agent)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39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The purpose of the study</a:t>
            </a: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To developed a method using a conventional column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Ion-pairing chromatography 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027" name="Picture 3" descr="G:\skema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399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The problem of biological sample preparation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 Narrow" pitchFamily="34" charset="0"/>
              </a:rPr>
              <a:t>Extraction </a:t>
            </a:r>
            <a:r>
              <a:rPr lang="en-US" sz="2400" dirty="0"/>
              <a:t>is </a:t>
            </a:r>
            <a:r>
              <a:rPr lang="en-US" sz="2400" dirty="0">
                <a:latin typeface="Arial Narrow" pitchFamily="34" charset="0"/>
              </a:rPr>
              <a:t>necessary because: </a:t>
            </a:r>
            <a:endParaRPr lang="en-US" sz="2400" dirty="0" smtClean="0">
              <a:latin typeface="Arial Narrow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Provides </a:t>
            </a:r>
            <a:r>
              <a:rPr lang="en-US" sz="2400" dirty="0">
                <a:latin typeface="Arial Narrow" pitchFamily="34" charset="0"/>
              </a:rPr>
              <a:t>a purity of biological material to be </a:t>
            </a:r>
            <a:r>
              <a:rPr lang="en-US" sz="2400" dirty="0" smtClean="0">
                <a:latin typeface="Arial Narrow" pitchFamily="34" charset="0"/>
              </a:rPr>
              <a:t>injected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Enables </a:t>
            </a:r>
            <a:r>
              <a:rPr lang="en-US" sz="2400" dirty="0" err="1" smtClean="0">
                <a:latin typeface="Arial Narrow" pitchFamily="34" charset="0"/>
              </a:rPr>
              <a:t>analyte’s</a:t>
            </a:r>
            <a:r>
              <a:rPr lang="en-US" sz="2400" dirty="0" smtClean="0">
                <a:latin typeface="Arial Narrow" pitchFamily="34" charset="0"/>
              </a:rPr>
              <a:t> concentration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 Narrow" pitchFamily="34" charset="0"/>
              </a:rPr>
              <a:t>Solid phase extraction: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It </a:t>
            </a:r>
            <a:r>
              <a:rPr lang="en-US" sz="2400" dirty="0">
                <a:latin typeface="Arial Narrow" pitchFamily="34" charset="0"/>
              </a:rPr>
              <a:t>is costly ( C18 column ion - pairing or dedicated </a:t>
            </a:r>
            <a:r>
              <a:rPr lang="en-US" sz="2400" dirty="0" smtClean="0">
                <a:latin typeface="Arial Narrow" pitchFamily="34" charset="0"/>
              </a:rPr>
              <a:t>column)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 Liquid-liquid extraction : </a:t>
            </a:r>
            <a:endParaRPr lang="en-US" sz="2400" dirty="0" smtClean="0">
              <a:latin typeface="Arial Narrow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It </a:t>
            </a:r>
            <a:r>
              <a:rPr lang="en-US" sz="2400" dirty="0">
                <a:latin typeface="Arial Narrow" pitchFamily="34" charset="0"/>
              </a:rPr>
              <a:t>is difficult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Limit of quantification ( 1.6 mcg/mL </a:t>
            </a:r>
            <a:r>
              <a:rPr lang="en-US" sz="2400" dirty="0">
                <a:latin typeface="Arial Narrow" pitchFamily="34" charset="0"/>
              </a:rPr>
              <a:t>)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Use </a:t>
            </a:r>
            <a:r>
              <a:rPr lang="en-US" sz="2400" dirty="0">
                <a:latin typeface="Arial Narrow" pitchFamily="34" charset="0"/>
              </a:rPr>
              <a:t>small amounts of biological </a:t>
            </a:r>
            <a:r>
              <a:rPr lang="en-US" sz="2400" dirty="0" smtClean="0">
                <a:latin typeface="Arial Narrow" pitchFamily="34" charset="0"/>
              </a:rPr>
              <a:t>matrix 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vya\Desktop\hplc\hplc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7" t="30000" r="31667" b="23333"/>
          <a:stretch>
            <a:fillRect/>
          </a:stretch>
        </p:blipFill>
        <p:spPr bwMode="auto">
          <a:xfrm>
            <a:off x="0" y="0"/>
            <a:ext cx="9144000" cy="6977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4171" y="228600"/>
            <a:ext cx="6571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                </a:t>
            </a:r>
            <a:r>
              <a:rPr lang="en-US" sz="2800" b="1" dirty="0">
                <a:latin typeface="Arial Narrow" pitchFamily="34" charset="0"/>
              </a:rPr>
              <a:t>W</a:t>
            </a:r>
            <a:r>
              <a:rPr lang="en-US" sz="2800" b="1" dirty="0" smtClean="0">
                <a:latin typeface="Arial Narrow" pitchFamily="34" charset="0"/>
              </a:rPr>
              <a:t>hat do we want from our method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5344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To be simple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To use conventional column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To be selective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To be accurate</a:t>
            </a:r>
          </a:p>
          <a:p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To be rapid</a:t>
            </a:r>
          </a:p>
          <a:p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To comply the purpose (study of BE from urinary data)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0"/>
            <a:ext cx="9144000" cy="6837017"/>
          </a:xfrm>
          <a:prstGeom prst="rect">
            <a:avLst/>
          </a:prstGeom>
          <a:noFill/>
        </p:spPr>
      </p:pic>
      <p:pic>
        <p:nvPicPr>
          <p:cNvPr id="2" name="Picture 1" descr="C:\Users\divya\Desktop\hplc\hplc3.jpg"/>
          <p:cNvPicPr>
            <a:picLocks noChangeAspect="1" noChangeArrowheads="1"/>
          </p:cNvPicPr>
          <p:nvPr/>
        </p:nvPicPr>
        <p:blipFill>
          <a:blip r:embed="rId2" cstate="print"/>
          <a:srcRect t="-7619" r="58572" b="29524"/>
          <a:stretch>
            <a:fillRect/>
          </a:stretch>
        </p:blipFill>
        <p:spPr bwMode="auto">
          <a:xfrm>
            <a:off x="0" y="0"/>
            <a:ext cx="20481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381001"/>
            <a:ext cx="5486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Materials and reagents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Metformin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HCl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ACN (HPLC grade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)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SDS, H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PO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(analytical grade)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Millipore water (</a:t>
            </a:r>
            <a:r>
              <a:rPr lang="sq-AL" sz="2400" dirty="0" smtClean="0">
                <a:latin typeface="Arial Narrow" pitchFamily="34" charset="0"/>
              </a:rPr>
              <a:t>Direct </a:t>
            </a:r>
            <a:r>
              <a:rPr lang="sq-AL" sz="2400" dirty="0">
                <a:latin typeface="Arial Narrow" pitchFamily="34" charset="0"/>
              </a:rPr>
              <a:t>Q-UV-Ultrapure</a:t>
            </a:r>
            <a:r>
              <a:rPr lang="sq-AL" sz="2400" baseline="30000" dirty="0">
                <a:latin typeface="Arial Narrow" pitchFamily="34" charset="0"/>
              </a:rPr>
              <a:t>®</a:t>
            </a:r>
            <a:r>
              <a:rPr lang="sq-AL" sz="2400" dirty="0">
                <a:latin typeface="Arial Narrow" pitchFamily="34" charset="0"/>
              </a:rPr>
              <a:t> water </a:t>
            </a:r>
            <a:r>
              <a:rPr lang="sq-AL" sz="2400" dirty="0" smtClean="0">
                <a:latin typeface="Arial Narrow" pitchFamily="34" charset="0"/>
              </a:rPr>
              <a:t>system</a:t>
            </a:r>
            <a:r>
              <a:rPr lang="en-US" sz="2400" dirty="0" smtClean="0">
                <a:latin typeface="Arial Narrow" pitchFamily="34" charset="0"/>
              </a:rPr>
              <a:t>)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sq-AL" sz="2400" dirty="0">
                <a:latin typeface="Arial Narrow" pitchFamily="34" charset="0"/>
              </a:rPr>
              <a:t>NYLON membrane filters type HNWP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sq-AL" sz="2400" dirty="0">
                <a:latin typeface="Arial Narrow" pitchFamily="34" charset="0"/>
              </a:rPr>
              <a:t>47mm, </a:t>
            </a:r>
            <a:r>
              <a:rPr lang="sq-AL" sz="2400" dirty="0" smtClean="0">
                <a:latin typeface="Arial Narrow" pitchFamily="34" charset="0"/>
              </a:rPr>
              <a:t>0.45µm</a:t>
            </a:r>
            <a:r>
              <a:rPr lang="en-US" sz="2400" dirty="0" smtClean="0">
                <a:latin typeface="Arial Narrow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sq-AL" sz="2400" dirty="0">
                <a:latin typeface="Arial Narrow" pitchFamily="34" charset="0"/>
              </a:rPr>
              <a:t>Varian Scientific Syringe filters </a:t>
            </a:r>
            <a:r>
              <a:rPr lang="sq-AL" sz="2400" dirty="0" smtClean="0">
                <a:latin typeface="Arial Narrow" pitchFamily="34" charset="0"/>
              </a:rPr>
              <a:t>PTFE </a:t>
            </a:r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sq-AL" sz="2400" dirty="0" smtClean="0">
                <a:latin typeface="Arial Narrow" pitchFamily="34" charset="0"/>
              </a:rPr>
              <a:t>17 </a:t>
            </a:r>
            <a:r>
              <a:rPr lang="sq-AL" sz="2400" dirty="0">
                <a:latin typeface="Arial Narrow" pitchFamily="34" charset="0"/>
              </a:rPr>
              <a:t>mm., </a:t>
            </a:r>
            <a:r>
              <a:rPr lang="sq-AL" sz="2400" dirty="0" smtClean="0">
                <a:latin typeface="Arial Narrow" pitchFamily="34" charset="0"/>
              </a:rPr>
              <a:t>0.22µm</a:t>
            </a:r>
            <a:r>
              <a:rPr lang="en-US" sz="2400" dirty="0" smtClean="0">
                <a:latin typeface="Arial Narrow" pitchFamily="34" charset="0"/>
              </a:rPr>
              <a:t>)</a:t>
            </a:r>
            <a:r>
              <a:rPr lang="sq-AL" sz="2400" dirty="0" smtClean="0">
                <a:latin typeface="Arial Narrow" pitchFamily="34" charset="0"/>
              </a:rPr>
              <a:t> 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274183dda9a7d1d67c3dd56b2ea1f9f67dceb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7536</TotalTime>
  <Words>956</Words>
  <Application>Microsoft Office PowerPoint</Application>
  <PresentationFormat>On-screen Show (4:3)</PresentationFormat>
  <Paragraphs>301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Determination of metformin in urine (by Liquid Chromatography LC)</vt:lpstr>
      <vt:lpstr>PowerPoint Presentation</vt:lpstr>
      <vt:lpstr>PowerPoint Presentation</vt:lpstr>
      <vt:lpstr>PowerPoint Presentation</vt:lpstr>
      <vt:lpstr>PowerPoint Presentation</vt:lpstr>
      <vt:lpstr>Ion-pairing chromatography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HPLC</dc:title>
  <dc:creator>divya</dc:creator>
  <cp:lastModifiedBy>a</cp:lastModifiedBy>
  <cp:revision>761</cp:revision>
  <dcterms:created xsi:type="dcterms:W3CDTF">2011-06-19T10:52:26Z</dcterms:created>
  <dcterms:modified xsi:type="dcterms:W3CDTF">2015-06-25T09:03:31Z</dcterms:modified>
</cp:coreProperties>
</file>